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92" r:id="rId2"/>
    <p:sldId id="293" r:id="rId3"/>
    <p:sldId id="256" r:id="rId4"/>
    <p:sldId id="278" r:id="rId5"/>
    <p:sldId id="279" r:id="rId6"/>
    <p:sldId id="280" r:id="rId7"/>
    <p:sldId id="281" r:id="rId8"/>
    <p:sldId id="284" r:id="rId9"/>
    <p:sldId id="285" r:id="rId10"/>
    <p:sldId id="286" r:id="rId11"/>
    <p:sldId id="283" r:id="rId12"/>
    <p:sldId id="287" r:id="rId13"/>
    <p:sldId id="288" r:id="rId14"/>
    <p:sldId id="289" r:id="rId15"/>
    <p:sldId id="290" r:id="rId16"/>
    <p:sldId id="291"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26"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 id="323" r:id="rId47"/>
    <p:sldId id="324" r:id="rId48"/>
    <p:sldId id="325" r:id="rId49"/>
    <p:sldId id="257" r:id="rId50"/>
    <p:sldId id="258" r:id="rId51"/>
    <p:sldId id="259" r:id="rId52"/>
    <p:sldId id="260" r:id="rId53"/>
    <p:sldId id="262" r:id="rId54"/>
    <p:sldId id="263" r:id="rId55"/>
    <p:sldId id="264" r:id="rId56"/>
    <p:sldId id="265" r:id="rId57"/>
    <p:sldId id="266" r:id="rId58"/>
    <p:sldId id="267" r:id="rId59"/>
    <p:sldId id="268" r:id="rId60"/>
    <p:sldId id="269" r:id="rId61"/>
    <p:sldId id="270" r:id="rId62"/>
    <p:sldId id="271" r:id="rId63"/>
    <p:sldId id="272" r:id="rId64"/>
    <p:sldId id="29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28EF2-CB93-4A6B-9A06-B044E081303A}" type="datetimeFigureOut">
              <a:rPr lang="en-US" smtClean="0"/>
              <a:t>12/16/2021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77901-D4A6-43B9-877B-9ED380D1AF5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general</a:t>
            </a:r>
            <a:r>
              <a:rPr lang="en-US" baseline="0" dirty="0" smtClean="0"/>
              <a:t> overview of what we are going to cover in this presentation. </a:t>
            </a:r>
          </a:p>
          <a:p>
            <a:endParaRPr lang="en-US" baseline="0" dirty="0" smtClean="0"/>
          </a:p>
          <a:p>
            <a:r>
              <a:rPr lang="en-US" baseline="0" dirty="0" smtClean="0"/>
              <a:t>Let me start off with what is Mendeley. Is a research workflow tool and academic social network that helps you Organize your documents and references. Mendeley helps you collaborate with your fellow researchers online by joining and working together in groups. I’ll also show you how Mendeley can provide you with readership statistics and recommendations that help you stay up to date and learn more. Finally we’ll cover how Mendeley can help you securely store datasets so they can be cited and shared.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pPr lvl="0"/>
            <a:endParaRPr/>
          </a:p>
        </p:txBody>
      </p:sp>
      <p:sp>
        <p:nvSpPr>
          <p:cNvPr id="148" name="Shape 148"/>
          <p:cNvSpPr>
            <a:spLocks noGrp="1"/>
          </p:cNvSpPr>
          <p:nvPr>
            <p:ph type="body" sz="quarter" idx="1"/>
          </p:nvPr>
        </p:nvSpPr>
        <p:spPr>
          <a:prstGeom prst="rect">
            <a:avLst/>
          </a:prstGeom>
        </p:spPr>
        <p:txBody>
          <a:bodyPr/>
          <a:lstStyle/>
          <a:p>
            <a:pPr lvl="0">
              <a:lnSpc>
                <a:spcPct val="118000"/>
              </a:lnSpc>
              <a:defRPr sz="1800"/>
            </a:pPr>
            <a:r>
              <a:rPr sz="1400"/>
              <a:t>Mendeley </a:t>
            </a:r>
            <a:r>
              <a:rPr lang="en-GB" sz="1400" dirty="0" smtClean="0"/>
              <a:t>makes it easy to add documents</a:t>
            </a:r>
            <a:r>
              <a:rPr sz="1400" smtClean="0"/>
              <a:t>.</a:t>
            </a:r>
            <a:r>
              <a:rPr lang="en-GB" sz="1400" dirty="0" smtClean="0"/>
              <a:t> The simplest</a:t>
            </a:r>
            <a:r>
              <a:rPr lang="en-GB" sz="1400" baseline="0" dirty="0" smtClean="0"/>
              <a:t> way is drag and drop the file right into Mendeley. There are actually quite a few ways to add documents to your library besides drag and drop you can use the File menu and select from a few options: </a:t>
            </a:r>
          </a:p>
          <a:p>
            <a:pPr lvl="0">
              <a:lnSpc>
                <a:spcPct val="118000"/>
              </a:lnSpc>
              <a:defRPr sz="1800"/>
            </a:pPr>
            <a:endParaRPr lang="en-GB" sz="1400" baseline="0" dirty="0" smtClean="0"/>
          </a:p>
          <a:p>
            <a:pPr lvl="0">
              <a:lnSpc>
                <a:spcPct val="118000"/>
              </a:lnSpc>
              <a:defRPr sz="1800"/>
            </a:pPr>
            <a:r>
              <a:rPr lang="en-GB" sz="1400" baseline="0" dirty="0" smtClean="0"/>
              <a:t>-      You can select the file or a folder to add from your computer, </a:t>
            </a:r>
          </a:p>
          <a:p>
            <a:pPr marL="285750" lvl="0" indent="-285750">
              <a:lnSpc>
                <a:spcPct val="118000"/>
              </a:lnSpc>
              <a:buFontTx/>
              <a:buChar char="-"/>
              <a:defRPr sz="1800"/>
            </a:pPr>
            <a:r>
              <a:rPr lang="en-GB" sz="1400" baseline="0" dirty="0" smtClean="0"/>
              <a:t>our you can define a watch folder. A watch folder is a folder or multiple folders that you define in your computer to keep an eye on. What this means is what whenever a pdf is added to your folder, Mendeley will automatically know is new and import it for you. </a:t>
            </a:r>
          </a:p>
          <a:p>
            <a:pPr marL="285750" lvl="0" indent="-285750">
              <a:lnSpc>
                <a:spcPct val="118000"/>
              </a:lnSpc>
              <a:buFontTx/>
              <a:buChar char="-"/>
              <a:defRPr sz="1800"/>
            </a:pPr>
            <a:r>
              <a:rPr lang="en-GB" sz="1400" baseline="0" dirty="0" smtClean="0"/>
              <a:t>You can also add references manually instead, which allow you to complete a number of fields manually. </a:t>
            </a:r>
            <a:endParaRPr lang="en-GB" sz="1400" baseline="0" dirty="0"/>
          </a:p>
          <a:p>
            <a:pPr marL="285750" lvl="0" indent="-285750">
              <a:lnSpc>
                <a:spcPct val="118000"/>
              </a:lnSpc>
              <a:buFontTx/>
              <a:buChar char="-"/>
              <a:defRPr sz="1800"/>
            </a:pPr>
            <a:r>
              <a:rPr lang="en-GB" sz="1400" dirty="0" smtClean="0"/>
              <a:t>If you are already using another reference Manger such as RefWorks</a:t>
            </a:r>
            <a:r>
              <a:rPr lang="en-GB" sz="1400" baseline="0" dirty="0" smtClean="0"/>
              <a:t>, EndNote or Zotero,  y</a:t>
            </a:r>
            <a:r>
              <a:rPr sz="1400" smtClean="0"/>
              <a:t>ou </a:t>
            </a:r>
            <a:r>
              <a:rPr sz="1400"/>
              <a:t>can also </a:t>
            </a:r>
            <a:r>
              <a:rPr sz="1400" smtClean="0"/>
              <a:t>easily</a:t>
            </a:r>
            <a:r>
              <a:rPr lang="en-GB" sz="1400" baseline="0" dirty="0" smtClean="0"/>
              <a:t> </a:t>
            </a:r>
            <a:r>
              <a:rPr sz="1400" smtClean="0"/>
              <a:t>carry </a:t>
            </a:r>
            <a:r>
              <a:rPr sz="1400"/>
              <a:t>across your </a:t>
            </a:r>
            <a:r>
              <a:rPr lang="en-GB" sz="1400" dirty="0" smtClean="0"/>
              <a:t>references</a:t>
            </a:r>
            <a:r>
              <a:rPr sz="1400" smtClean="0"/>
              <a:t> </a:t>
            </a:r>
            <a:r>
              <a:rPr sz="1400"/>
              <a:t>to Mendeley easily</a:t>
            </a:r>
            <a:r>
              <a:rPr sz="1400" smtClean="0"/>
              <a:t>.</a:t>
            </a:r>
            <a:r>
              <a:rPr lang="en-GB" sz="1400" dirty="0" smtClean="0"/>
              <a:t> Simply export</a:t>
            </a:r>
            <a:r>
              <a:rPr lang="en-GB" sz="1400" baseline="0" dirty="0" smtClean="0"/>
              <a:t> your library from those tools to a standard format sur RIS or BibTeX and  you will have no problem importing your library. </a:t>
            </a:r>
            <a:endParaRPr sz="1400"/>
          </a:p>
          <a:p>
            <a:pPr lvl="0">
              <a:lnSpc>
                <a:spcPct val="118000"/>
              </a:lnSpc>
              <a:defRPr sz="1800"/>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pPr lvl="0"/>
            <a:endParaRPr/>
          </a:p>
        </p:txBody>
      </p:sp>
      <p:sp>
        <p:nvSpPr>
          <p:cNvPr id="148" name="Shape 148"/>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18000"/>
              </a:lnSpc>
              <a:spcBef>
                <a:spcPts val="0"/>
              </a:spcBef>
              <a:spcAft>
                <a:spcPts val="0"/>
              </a:spcAft>
              <a:buClrTx/>
              <a:buSzTx/>
              <a:buFontTx/>
              <a:buNone/>
              <a:defRPr sz="1800"/>
            </a:pPr>
            <a:r>
              <a:rPr lang="en-GB" sz="1400" dirty="0" smtClean="0"/>
              <a:t>Keeping your document details clean</a:t>
            </a:r>
            <a:r>
              <a:rPr lang="en-GB" sz="1400" baseline="0" dirty="0" smtClean="0"/>
              <a:t> and complete is super important. Therefore, I thought it would be a good idea to see how Mendeley takes care of most of the hard work for you. When you add a document to your library Mendeley will do it’s best to import all the relevant information from the article you just added  but sometimes the data will be missing. Fortunately this is easy to fix. </a:t>
            </a:r>
            <a:r>
              <a:rPr kumimoji="0" lang="en-US" sz="1400" b="0" i="0" u="none" strike="noStrike" cap="none" spc="0" normalizeH="0" baseline="0" dirty="0" smtClean="0">
                <a:ln>
                  <a:noFill/>
                </a:ln>
                <a:solidFill>
                  <a:srgbClr val="3C3C3B"/>
                </a:solidFill>
                <a:effectLst/>
                <a:uFillTx/>
                <a:latin typeface="+mj-lt"/>
                <a:ea typeface="+mj-ea"/>
                <a:cs typeface="+mj-cs"/>
                <a:sym typeface="Helvetica"/>
              </a:rPr>
              <a:t>Enter the</a:t>
            </a:r>
            <a:r>
              <a:rPr kumimoji="0" lang="en-US" sz="1400" b="0" i="0" u="none" strike="noStrike" cap="none" spc="0" normalizeH="0" dirty="0" smtClean="0">
                <a:ln>
                  <a:noFill/>
                </a:ln>
                <a:solidFill>
                  <a:srgbClr val="3C3C3B"/>
                </a:solidFill>
                <a:effectLst/>
                <a:uFillTx/>
                <a:latin typeface="+mj-lt"/>
                <a:ea typeface="+mj-ea"/>
                <a:cs typeface="+mj-cs"/>
                <a:sym typeface="Helvetica"/>
              </a:rPr>
              <a:t> DOI, PubMed or ArXiv ID and click on the magnifying glass to have Mendeley</a:t>
            </a:r>
            <a:r>
              <a:rPr kumimoji="0" lang="en-US" sz="1400" b="0" i="0" u="none" strike="noStrike" cap="none" spc="0" normalizeH="0" baseline="0" dirty="0" smtClean="0">
                <a:ln>
                  <a:noFill/>
                </a:ln>
                <a:solidFill>
                  <a:srgbClr val="3C3C3B"/>
                </a:solidFill>
                <a:effectLst/>
                <a:uFillTx/>
                <a:latin typeface="+mj-lt"/>
                <a:ea typeface="+mj-ea"/>
                <a:cs typeface="+mj-cs"/>
                <a:sym typeface="Helvetica"/>
              </a:rPr>
              <a:t> perform an online search for the correct information. Mendeley will then add the correct information automatically for you. Sometimes Mendeley will flag the document for review which means some of the information may be missing or incomplete. At this point you can select to have Mendeley search for the document details using Google Scholar to fill in the missing fields. Keep in mind that you can always edit this fields manually at any time and if you make any mistakes simply undo the changes. </a:t>
            </a:r>
          </a:p>
          <a:p>
            <a:pPr lvl="0">
              <a:lnSpc>
                <a:spcPct val="118000"/>
              </a:lnSpc>
              <a:defRPr sz="1800"/>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prstGeom prst="rect">
            <a:avLst/>
          </a:prstGeom>
        </p:spPr>
        <p:txBody>
          <a:bodyPr/>
          <a:lstStyle/>
          <a:p>
            <a:pPr lvl="0"/>
            <a:endParaRPr/>
          </a:p>
        </p:txBody>
      </p:sp>
      <p:sp>
        <p:nvSpPr>
          <p:cNvPr id="70" name="Shape 70"/>
          <p:cNvSpPr>
            <a:spLocks noGrp="1"/>
          </p:cNvSpPr>
          <p:nvPr>
            <p:ph type="body" sz="quarter" idx="1"/>
          </p:nvPr>
        </p:nvSpPr>
        <p:spPr>
          <a:prstGeom prst="rect">
            <a:avLst/>
          </a:prstGeom>
        </p:spPr>
        <p:txBody>
          <a:bodyPr/>
          <a:lstStyle/>
          <a:p>
            <a:pPr lvl="0">
              <a:lnSpc>
                <a:spcPct val="118000"/>
              </a:lnSpc>
              <a:defRPr sz="1800"/>
            </a:pPr>
            <a:r>
              <a:rPr sz="1400" dirty="0"/>
              <a:t>So what is Mendeley? Mendeley </a:t>
            </a:r>
            <a:r>
              <a:rPr sz="1400" dirty="0" smtClean="0"/>
              <a:t>is</a:t>
            </a:r>
            <a:r>
              <a:rPr lang="en-GB" sz="1400" baseline="0" dirty="0" smtClean="0"/>
              <a:t> an academic</a:t>
            </a:r>
            <a:r>
              <a:rPr sz="1400" dirty="0" smtClean="0"/>
              <a:t> </a:t>
            </a:r>
            <a:r>
              <a:rPr sz="1400" dirty="0"/>
              <a:t>software which is available across a number of different platforms. You can run Mendeley on </a:t>
            </a:r>
            <a:r>
              <a:rPr sz="1400" dirty="0" smtClean="0"/>
              <a:t>you</a:t>
            </a:r>
            <a:r>
              <a:rPr lang="en-US" sz="1400" dirty="0" smtClean="0"/>
              <a:t>’re</a:t>
            </a:r>
            <a:r>
              <a:rPr sz="1400" dirty="0" smtClean="0"/>
              <a:t> </a:t>
            </a:r>
            <a:r>
              <a:rPr lang="en-GB" sz="1400" dirty="0" smtClean="0"/>
              <a:t>your mac your pc or even on Linux and in all major browsers.</a:t>
            </a:r>
            <a:r>
              <a:rPr lang="en-GB" sz="1400" baseline="0" dirty="0" smtClean="0"/>
              <a:t> Mendeley offers a desktop application that you can run in your computer a web library for whenever you are not at your computer and a mobile application so you can work on the go</a:t>
            </a:r>
            <a:endParaRPr sz="1400" dirty="0"/>
          </a:p>
          <a:p>
            <a:pPr lvl="0">
              <a:lnSpc>
                <a:spcPct val="118000"/>
              </a:lnSpc>
              <a:defRPr sz="1800"/>
            </a:pPr>
            <a:endParaRPr lang="en-GB" sz="1400" dirty="0" smtClean="0"/>
          </a:p>
          <a:p>
            <a:pPr lvl="0">
              <a:lnSpc>
                <a:spcPct val="118000"/>
              </a:lnSpc>
              <a:defRPr sz="1800"/>
            </a:pPr>
            <a:r>
              <a:rPr lang="en-GB" sz="1400" dirty="0" smtClean="0"/>
              <a:t>We’ll see how</a:t>
            </a:r>
            <a:r>
              <a:rPr lang="en-GB" sz="1400" baseline="0" dirty="0" smtClean="0"/>
              <a:t> the desktop and web components work together in the next couple of slides. </a:t>
            </a: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a:solidFill>
              <a:srgbClr val="000000">
                <a:alpha val="100000"/>
              </a:srgbClr>
            </a:solidFill>
            <a:miter lim="800000"/>
          </a:ln>
        </p:spPr>
      </p:sp>
      <p:sp>
        <p:nvSpPr>
          <p:cNvPr id="2765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dirty="0"/>
          </a:p>
        </p:txBody>
      </p:sp>
      <p:sp>
        <p:nvSpPr>
          <p:cNvPr id="2765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sz="1200" dirty="0">
                <a:latin typeface="Calibri" panose="020F0502020204030204" pitchFamily="34" charset="0"/>
              </a:rPr>
              <a:t>30</a:t>
            </a:fld>
            <a:endParaRPr 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4E712D5-4E8D-41B2-97EE-2FAC0B7C4679}"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712D5-4E8D-41B2-97EE-2FAC0B7C4679}"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712D5-4E8D-41B2-97EE-2FAC0B7C4679}"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amp; Image">
    <p:spTree>
      <p:nvGrpSpPr>
        <p:cNvPr id="1" name=""/>
        <p:cNvGrpSpPr/>
        <p:nvPr/>
      </p:nvGrpSpPr>
      <p:grpSpPr>
        <a:xfrm>
          <a:off x="0" y="0"/>
          <a:ext cx="0" cy="0"/>
          <a:chOff x="0" y="0"/>
          <a:chExt cx="0" cy="0"/>
        </a:xfrm>
      </p:grpSpPr>
      <p:sp>
        <p:nvSpPr>
          <p:cNvPr id="33" name="Shape 33"/>
          <p:cNvSpPr>
            <a:spLocks noGrp="1"/>
          </p:cNvSpPr>
          <p:nvPr>
            <p:ph type="title" hasCustomPrompt="1"/>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34" name="Shape 34"/>
          <p:cNvSpPr>
            <a:spLocks noGrp="1"/>
          </p:cNvSpPr>
          <p:nvPr>
            <p:ph type="body" idx="1" hasCustomPrompt="1"/>
          </p:nvPr>
        </p:nvSpPr>
        <p:spPr>
          <a:xfrm>
            <a:off x="609600" y="1600200"/>
            <a:ext cx="5384800" cy="5257800"/>
          </a:xfrm>
          <a:prstGeom prst="rect">
            <a:avLst/>
          </a:prstGeom>
        </p:spPr>
        <p:txBody>
          <a:bodyPr/>
          <a:lstStyle>
            <a:lvl1pPr>
              <a:defRPr>
                <a:solidFill>
                  <a:srgbClr val="3C3C3B"/>
                </a:solidFill>
              </a:defRPr>
            </a:lvl1pPr>
            <a:lvl2pPr>
              <a:defRPr>
                <a:solidFill>
                  <a:srgbClr val="3C3C3B"/>
                </a:solidFill>
              </a:defRPr>
            </a:lvl2pPr>
            <a:lvl3pPr>
              <a:defRPr>
                <a:solidFill>
                  <a:srgbClr val="3C3C3B"/>
                </a:solidFill>
              </a:defRPr>
            </a:lvl3pPr>
            <a:lvl4pPr>
              <a:defRPr>
                <a:solidFill>
                  <a:srgbClr val="3C3C3B"/>
                </a:solidFill>
              </a:defRPr>
            </a:lvl4pPr>
            <a:lvl5pPr>
              <a:defRPr>
                <a:solidFill>
                  <a:srgbClr val="3C3C3B"/>
                </a:solidFill>
              </a:defRPr>
            </a:lvl5pPr>
          </a:lstStyle>
          <a:p>
            <a:pPr lvl="0">
              <a:defRPr>
                <a:solidFill>
                  <a:srgbClr val="000000"/>
                </a:solidFill>
              </a:defRPr>
            </a:pPr>
            <a:r>
              <a:rPr>
                <a:solidFill>
                  <a:srgbClr val="3C3C3B"/>
                </a:solidFill>
              </a:rPr>
              <a:t>Body Level One</a:t>
            </a:r>
          </a:p>
          <a:p>
            <a:pPr lvl="1">
              <a:defRPr>
                <a:solidFill>
                  <a:srgbClr val="000000"/>
                </a:solidFill>
              </a:defRPr>
            </a:pPr>
            <a:r>
              <a:rPr>
                <a:solidFill>
                  <a:srgbClr val="3C3C3B"/>
                </a:solidFill>
              </a:rPr>
              <a:t>Body Level Two</a:t>
            </a:r>
          </a:p>
          <a:p>
            <a:pPr lvl="2">
              <a:defRPr>
                <a:solidFill>
                  <a:srgbClr val="000000"/>
                </a:solidFill>
              </a:defRPr>
            </a:pPr>
            <a:r>
              <a:rPr>
                <a:solidFill>
                  <a:srgbClr val="3C3C3B"/>
                </a:solidFill>
              </a:rPr>
              <a:t>Body Level Three</a:t>
            </a:r>
          </a:p>
          <a:p>
            <a:pPr lvl="3">
              <a:defRPr>
                <a:solidFill>
                  <a:srgbClr val="000000"/>
                </a:solidFill>
              </a:defRPr>
            </a:pPr>
            <a:r>
              <a:rPr>
                <a:solidFill>
                  <a:srgbClr val="3C3C3B"/>
                </a:solidFill>
              </a:rPr>
              <a:t>Body Level Four</a:t>
            </a:r>
          </a:p>
          <a:p>
            <a:pPr lvl="4">
              <a:defRPr>
                <a:solidFill>
                  <a:srgbClr val="000000"/>
                </a:solidFill>
              </a:defRPr>
            </a:pPr>
            <a:r>
              <a:rPr>
                <a:solidFill>
                  <a:srgbClr val="3C3C3B"/>
                </a:solidFill>
              </a:rPr>
              <a:t>Body Level Five</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4E712D5-4E8D-41B2-97EE-2FAC0B7C4679}"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4E712D5-4E8D-41B2-97EE-2FAC0B7C4679}" type="datetimeFigureOut">
              <a:rPr lang="en-US" smtClean="0"/>
              <a:t>12/16/2021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4E712D5-4E8D-41B2-97EE-2FAC0B7C4679}"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E712D5-4E8D-41B2-97EE-2FAC0B7C4679}" type="datetimeFigureOut">
              <a:rPr lang="en-US" smtClean="0"/>
              <a:t>12/16/2021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E712D5-4E8D-41B2-97EE-2FAC0B7C4679}" type="datetimeFigureOut">
              <a:rPr lang="en-US" smtClean="0"/>
              <a:t>12/16/2021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712D5-4E8D-41B2-97EE-2FAC0B7C4679}" type="datetimeFigureOut">
              <a:rPr lang="en-US" smtClean="0"/>
              <a:t>12/16/2021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E712D5-4E8D-41B2-97EE-2FAC0B7C4679}"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4E712D5-4E8D-41B2-97EE-2FAC0B7C4679}" type="datetimeFigureOut">
              <a:rPr lang="en-US" smtClean="0"/>
              <a:t>12/16/2021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712D5-4E8D-41B2-97EE-2FAC0B7C4679}" type="datetimeFigureOut">
              <a:rPr lang="en-US" smtClean="0"/>
              <a:t>12/16/2021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9D38D-C2AE-439D-A48D-D89B1D8051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winedt.com/" TargetMode="External"/><Relationship Id="rId2" Type="http://schemas.openxmlformats.org/officeDocument/2006/relationships/hyperlink" Target="http://www.miktex.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www.uoregon.edu/~koch/texshop/" TargetMode="External"/><Relationship Id="rId2" Type="http://schemas.openxmlformats.org/officeDocument/2006/relationships/hyperlink" Target="http://www.winshell.d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ps.automeris.io/wpd/" TargetMode="External"/><Relationship Id="rId2" Type="http://schemas.openxmlformats.org/officeDocument/2006/relationships/hyperlink" Target="https://www.snapchart.co/main.html" TargetMode="External"/><Relationship Id="rId1" Type="http://schemas.openxmlformats.org/officeDocument/2006/relationships/slideLayout" Target="../slideLayouts/slideLayout1.xml"/><Relationship Id="rId6" Type="http://schemas.openxmlformats.org/officeDocument/2006/relationships/hyperlink" Target="https://www.onlinedoctranslator.com/en/translationform" TargetMode="External"/><Relationship Id="rId5" Type="http://schemas.openxmlformats.org/officeDocument/2006/relationships/hyperlink" Target="https://copyleaks.com/compare" TargetMode="External"/><Relationship Id="rId4" Type="http://schemas.openxmlformats.org/officeDocument/2006/relationships/hyperlink" Target="https://www.youtube.com/watch?v=P7GbGdMvop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jabref.sourceforge.ne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onferenceranks.com/?searchall=NLDB" TargetMode="External"/><Relationship Id="rId2" Type="http://schemas.openxmlformats.org/officeDocument/2006/relationships/hyperlink" Target="http://www.letpub.com.cn/index.php?page=journalapp&amp;fieldtag=all&amp;firstletter=" TargetMode="External"/><Relationship Id="rId1" Type="http://schemas.openxmlformats.org/officeDocument/2006/relationships/slideLayout" Target="../slideLayouts/slideLayout2.xml"/><Relationship Id="rId5" Type="http://schemas.openxmlformats.org/officeDocument/2006/relationships/hyperlink" Target="https://clarivate.com/" TargetMode="External"/><Relationship Id="rId4" Type="http://schemas.openxmlformats.org/officeDocument/2006/relationships/hyperlink" Target="https://www.engineeringvillage.com/search/quick.url?CID=quickSearch&amp;database=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tobi.oetiker.ch/lshort/lshort.pdf" TargetMode="External"/><Relationship Id="rId2" Type="http://schemas.openxmlformats.org/officeDocument/2006/relationships/hyperlink" Target="http://en.wikibooks.org/wiki/LaTeX"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ree-article-spinner.com/" TargetMode="External"/><Relationship Id="rId2" Type="http://schemas.openxmlformats.org/officeDocument/2006/relationships/hyperlink" Target="https://quillbot.com/ap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tretch>
            <a:fillRect/>
          </a:stretch>
        </p:blipFill>
        <p:spPr bwMode="auto">
          <a:xfrm>
            <a:off x="-15331" y="-26484"/>
            <a:ext cx="12382151" cy="6883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58140" y="3835960"/>
            <a:ext cx="8206775" cy="769313"/>
          </a:xfrm>
          <a:prstGeom prst="rect">
            <a:avLst/>
          </a:prstGeom>
          <a:noFill/>
          <a:ln>
            <a:solidFill>
              <a:srgbClr val="0070C0"/>
            </a:solidFill>
          </a:ln>
          <a:effectLst/>
        </p:spPr>
        <p:txBody>
          <a:bodyPr wrap="square" rtlCol="0">
            <a:spAutoFit/>
          </a:bodyPr>
          <a:lstStyle/>
          <a:p>
            <a:pPr algn="ctr">
              <a:defRPr/>
            </a:pPr>
            <a:r>
              <a:rPr lang="en-US" altLang="zh-CN" sz="4400" b="1" dirty="0" err="1"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MathPix</a:t>
            </a:r>
            <a:r>
              <a:rPr lang="en-US" altLang="zh-CN" sz="44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4400" b="1" dirty="0" err="1"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Mendeley</a:t>
            </a:r>
            <a:r>
              <a:rPr lang="en-US" altLang="zh-CN" sz="4400" b="1" dirty="0" smtClean="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Latex</a:t>
            </a:r>
            <a:endParaRPr lang="en-US" altLang="zh-CN" sz="4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TextBox 7"/>
          <p:cNvSpPr>
            <a:spLocks noChangeArrowheads="1"/>
          </p:cNvSpPr>
          <p:nvPr/>
        </p:nvSpPr>
        <p:spPr bwMode="auto">
          <a:xfrm>
            <a:off x="4458886" y="5959065"/>
            <a:ext cx="2605282" cy="553854"/>
          </a:xfrm>
          <a:prstGeom prst="rect">
            <a:avLst/>
          </a:prstGeom>
          <a:noFill/>
          <a:ln w="9525">
            <a:solidFill>
              <a:srgbClr val="00B0F0"/>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defRPr/>
            </a:pPr>
            <a:r>
              <a:rPr lang="en-US" altLang="zh-CN" sz="1800" dirty="0">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By</a:t>
            </a:r>
          </a:p>
          <a:p>
            <a:pPr algn="ctr">
              <a:defRPr/>
            </a:pPr>
            <a:r>
              <a:rPr lang="en-US" altLang="zh-CN" sz="1800" dirty="0" err="1">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Dr</a:t>
            </a:r>
            <a:r>
              <a:rPr lang="en-US" altLang="zh-CN" sz="1800" dirty="0">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Rajesh Kumar</a:t>
            </a:r>
          </a:p>
        </p:txBody>
      </p:sp>
      <p:pic>
        <p:nvPicPr>
          <p:cNvPr id="31" name="1" descr="D:\360data\重要数据\桌面\666666666.png"/>
          <p:cNvPicPr>
            <a:picLocks noChangeAspect="1" noChangeArrowheads="1"/>
          </p:cNvPicPr>
          <p:nvPr/>
        </p:nvPicPr>
        <p:blipFill>
          <a:blip r:embed="rId4"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5"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6"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7"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8"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9"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23963" y="1767334"/>
            <a:ext cx="735891" cy="71483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1" cstate="print"/>
          <a:stretch>
            <a:fillRect/>
          </a:stretch>
        </p:blipFill>
        <p:spPr bwMode="auto">
          <a:xfrm>
            <a:off x="5216664" y="1920045"/>
            <a:ext cx="3695008" cy="5224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 fill="hold"/>
                                        <p:tgtEl>
                                          <p:spTgt spid="38"/>
                                        </p:tgtEl>
                                        <p:attrNameLst>
                                          <p:attrName>ppt_x</p:attrName>
                                        </p:attrNameLst>
                                      </p:cBhvr>
                                      <p:tavLst>
                                        <p:tav tm="0">
                                          <p:val>
                                            <p:strVal val="0-#ppt_w/2"/>
                                          </p:val>
                                        </p:tav>
                                        <p:tav tm="100000">
                                          <p:val>
                                            <p:strVal val="#ppt_x"/>
                                          </p:val>
                                        </p:tav>
                                      </p:tavLst>
                                    </p:anim>
                                    <p:anim calcmode="lin" valueType="num">
                                      <p:cBhvr additive="base">
                                        <p:cTn id="8" dur="1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decel="10000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12" decel="10000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8" presetClass="emph" presetSubtype="0" repeatCount="indefinite" fill="hold" nodeType="withEffect">
                                  <p:stCondLst>
                                    <p:cond delay="0"/>
                                  </p:stCondLst>
                                  <p:childTnLst>
                                    <p:animRot by="21600000">
                                      <p:cBhvr>
                                        <p:cTn id="34" dur="1000" fill="hold"/>
                                        <p:tgtEl>
                                          <p:spTgt spid="31"/>
                                        </p:tgtEl>
                                        <p:attrNameLst>
                                          <p:attrName>r</p:attrName>
                                        </p:attrNameLst>
                                      </p:cBhvr>
                                    </p:animRot>
                                  </p:childTnLst>
                                </p:cTn>
                              </p:par>
                              <p:par>
                                <p:cTn id="35" presetID="8" presetClass="emph" presetSubtype="0" repeatCount="indefinite" fill="hold" nodeType="withEffect">
                                  <p:stCondLst>
                                    <p:cond delay="0"/>
                                  </p:stCondLst>
                                  <p:childTnLst>
                                    <p:animRot by="-64800000">
                                      <p:cBhvr>
                                        <p:cTn id="36" dur="1000" fill="hold"/>
                                        <p:tgtEl>
                                          <p:spTgt spid="32"/>
                                        </p:tgtEl>
                                        <p:attrNameLst>
                                          <p:attrName>r</p:attrName>
                                        </p:attrNameLst>
                                      </p:cBhvr>
                                    </p:animRot>
                                  </p:childTnLst>
                                </p:cTn>
                              </p:par>
                              <p:par>
                                <p:cTn id="37" presetID="8" presetClass="emph" presetSubtype="0" repeatCount="indefinite" fill="hold" nodeType="withEffect">
                                  <p:stCondLst>
                                    <p:cond delay="0"/>
                                  </p:stCondLst>
                                  <p:childTnLst>
                                    <p:animRot by="43200000">
                                      <p:cBhvr>
                                        <p:cTn id="38" dur="1000" fill="hold"/>
                                        <p:tgtEl>
                                          <p:spTgt spid="33"/>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4"/>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1000" fill="hold"/>
                                        <p:tgtEl>
                                          <p:spTgt spid="35"/>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6"/>
                                        </p:tgtEl>
                                        <p:attrNameLst>
                                          <p:attrName>r</p:attrName>
                                        </p:attrNameLst>
                                      </p:cBhvr>
                                    </p:animRot>
                                  </p:childTnLst>
                                </p:cTn>
                              </p:par>
                              <p:par>
                                <p:cTn id="45" presetID="2" presetClass="entr" presetSubtype="12" decel="100000"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500" fill="hold"/>
                                        <p:tgtEl>
                                          <p:spTgt spid="37"/>
                                        </p:tgtEl>
                                        <p:attrNameLst>
                                          <p:attrName>ppt_x</p:attrName>
                                        </p:attrNameLst>
                                      </p:cBhvr>
                                      <p:tavLst>
                                        <p:tav tm="0">
                                          <p:val>
                                            <p:strVal val="0-#ppt_w/2"/>
                                          </p:val>
                                        </p:tav>
                                        <p:tav tm="100000">
                                          <p:val>
                                            <p:strVal val="#ppt_x"/>
                                          </p:val>
                                        </p:tav>
                                      </p:tavLst>
                                    </p:anim>
                                    <p:anim calcmode="lin" valueType="num">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xit" presetSubtype="4" fill="hold" nodeType="withEffect">
                                  <p:stCondLst>
                                    <p:cond delay="400"/>
                                  </p:stCondLst>
                                  <p:childTnLst>
                                    <p:anim calcmode="lin" valueType="num">
                                      <p:cBhvr additive="base">
                                        <p:cTn id="50" dur="1500"/>
                                        <p:tgtEl>
                                          <p:spTgt spid="38"/>
                                        </p:tgtEl>
                                        <p:attrNameLst>
                                          <p:attrName>ppt_x</p:attrName>
                                        </p:attrNameLst>
                                      </p:cBhvr>
                                      <p:tavLst>
                                        <p:tav tm="0">
                                          <p:val>
                                            <p:strVal val="ppt_x"/>
                                          </p:val>
                                        </p:tav>
                                        <p:tav tm="100000">
                                          <p:val>
                                            <p:strVal val="ppt_x"/>
                                          </p:val>
                                        </p:tav>
                                      </p:tavLst>
                                    </p:anim>
                                    <p:anim calcmode="lin" valueType="num">
                                      <p:cBhvr additive="base">
                                        <p:cTn id="51" dur="1500"/>
                                        <p:tgtEl>
                                          <p:spTgt spid="38"/>
                                        </p:tgtEl>
                                        <p:attrNameLst>
                                          <p:attrName>ppt_y</p:attrName>
                                        </p:attrNameLst>
                                      </p:cBhvr>
                                      <p:tavLst>
                                        <p:tav tm="0">
                                          <p:val>
                                            <p:strVal val="ppt_y"/>
                                          </p:val>
                                        </p:tav>
                                        <p:tav tm="100000">
                                          <p:val>
                                            <p:strVal val="1+ppt_h/2"/>
                                          </p:val>
                                        </p:tav>
                                      </p:tavLst>
                                    </p:anim>
                                    <p:set>
                                      <p:cBhvr>
                                        <p:cTn id="52" dur="1" fill="hold">
                                          <p:stCondLst>
                                            <p:cond delay="1499"/>
                                          </p:stCondLst>
                                        </p:cTn>
                                        <p:tgtEl>
                                          <p:spTgt spid="38"/>
                                        </p:tgtEl>
                                        <p:attrNameLst>
                                          <p:attrName>style.visibility</p:attrName>
                                        </p:attrNameLst>
                                      </p:cBhvr>
                                      <p:to>
                                        <p:strVal val="hidden"/>
                                      </p:to>
                                    </p:set>
                                  </p:childTnLst>
                                </p:cTn>
                              </p:par>
                            </p:childTnLst>
                          </p:cTn>
                        </p:par>
                        <p:par>
                          <p:cTn id="53" fill="hold">
                            <p:stCondLst>
                              <p:cond delay="5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9"/>
                                        </p:tgtEl>
                                        <p:attrNameLst>
                                          <p:attrName>ppt_y</p:attrName>
                                        </p:attrNameLst>
                                      </p:cBhvr>
                                      <p:tavLst>
                                        <p:tav tm="0">
                                          <p:val>
                                            <p:strVal val="#ppt_y"/>
                                          </p:val>
                                        </p:tav>
                                        <p:tav tm="100000">
                                          <p:val>
                                            <p:strVal val="#ppt_y"/>
                                          </p:val>
                                        </p:tav>
                                      </p:tavLst>
                                    </p:anim>
                                    <p:anim calcmode="lin" valueType="num">
                                      <p:cBhvr>
                                        <p:cTn id="5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9"/>
                                        </p:tgtEl>
                                      </p:cBhvr>
                                    </p:animEffect>
                                  </p:childTnLst>
                                </p:cTn>
                              </p:par>
                              <p:par>
                                <p:cTn id="61" presetID="14" presetClass="entr" presetSubtype="1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Effect transition="in" filter="randombar(horizontal)">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1981200" y="274639"/>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n-GB" sz="4000" dirty="0"/>
              <a:t>Document Details Lookup</a:t>
            </a:r>
            <a:endParaRPr sz="4000"/>
          </a:p>
        </p:txBody>
      </p:sp>
      <p:pic>
        <p:nvPicPr>
          <p:cNvPr id="2" name="Picture 1"/>
          <p:cNvPicPr>
            <a:picLocks noChangeAspect="1"/>
          </p:cNvPicPr>
          <p:nvPr/>
        </p:nvPicPr>
        <p:blipFill>
          <a:blip r:embed="rId3"/>
          <a:stretch>
            <a:fillRect/>
          </a:stretch>
        </p:blipFill>
        <p:spPr>
          <a:xfrm>
            <a:off x="2810934" y="1417640"/>
            <a:ext cx="2217345" cy="4779493"/>
          </a:xfrm>
          <a:prstGeom prst="rect">
            <a:avLst/>
          </a:prstGeom>
        </p:spPr>
      </p:pic>
      <p:sp>
        <p:nvSpPr>
          <p:cNvPr id="3" name="Rectangle 2"/>
          <p:cNvSpPr/>
          <p:nvPr/>
        </p:nvSpPr>
        <p:spPr>
          <a:xfrm>
            <a:off x="5147733" y="3836373"/>
            <a:ext cx="2506134" cy="1200325"/>
          </a:xfrm>
          <a:prstGeom prst="rect">
            <a:avLst/>
          </a:prstGeom>
          <a:solidFill>
            <a:srgbClr val="FFFFFF"/>
          </a:solidFill>
          <a:ln w="25400" cap="flat">
            <a:solidFill>
              <a:srgbClr val="791223"/>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latinLnBrk="1" hangingPunct="0"/>
            <a:r>
              <a:rPr lang="en-US" dirty="0">
                <a:solidFill>
                  <a:srgbClr val="3C3C3B"/>
                </a:solidFill>
                <a:sym typeface="Helvetica"/>
              </a:rPr>
              <a:t>Enter the DOI, PubMed or ArXiv ID and click on the magnifying glass to start lookup</a:t>
            </a:r>
          </a:p>
        </p:txBody>
      </p:sp>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3.png"/>
          <p:cNvPicPr/>
          <p:nvPr/>
        </p:nvPicPr>
        <p:blipFill>
          <a:blip r:embed="rId3"/>
          <a:stretch>
            <a:fillRect/>
          </a:stretch>
        </p:blipFill>
        <p:spPr>
          <a:xfrm>
            <a:off x="7550271" y="4026813"/>
            <a:ext cx="2811353" cy="1708464"/>
          </a:xfrm>
          <a:prstGeom prst="rect">
            <a:avLst/>
          </a:prstGeom>
          <a:ln w="12700">
            <a:miter lim="400000"/>
            <a:headEnd/>
            <a:tailEnd/>
          </a:ln>
        </p:spPr>
      </p:pic>
      <p:pic>
        <p:nvPicPr>
          <p:cNvPr id="60" name="image4.png"/>
          <p:cNvPicPr/>
          <p:nvPr/>
        </p:nvPicPr>
        <p:blipFill>
          <a:blip r:embed="rId4"/>
          <a:stretch>
            <a:fillRect/>
          </a:stretch>
        </p:blipFill>
        <p:spPr>
          <a:xfrm>
            <a:off x="4746973" y="3713162"/>
            <a:ext cx="3024454" cy="1896998"/>
          </a:xfrm>
          <a:prstGeom prst="rect">
            <a:avLst/>
          </a:prstGeom>
          <a:ln w="12700">
            <a:miter lim="400000"/>
            <a:headEnd/>
            <a:tailEnd/>
          </a:ln>
          <a:effectLst>
            <a:outerShdw blurRad="63500" rotWithShape="0">
              <a:srgbClr val="000000">
                <a:alpha val="39999"/>
              </a:srgbClr>
            </a:outerShdw>
          </a:effectLst>
        </p:spPr>
      </p:pic>
      <p:pic>
        <p:nvPicPr>
          <p:cNvPr id="61" name="image5.png" descr="MDLib.tiff"/>
          <p:cNvPicPr/>
          <p:nvPr/>
        </p:nvPicPr>
        <p:blipFill>
          <a:blip r:embed="rId5"/>
          <a:stretch>
            <a:fillRect/>
          </a:stretch>
        </p:blipFill>
        <p:spPr>
          <a:xfrm>
            <a:off x="1858964" y="3586163"/>
            <a:ext cx="3062287" cy="1897065"/>
          </a:xfrm>
          <a:prstGeom prst="rect">
            <a:avLst/>
          </a:prstGeom>
          <a:ln w="12700">
            <a:miter lim="400000"/>
            <a:headEnd/>
            <a:tailEnd/>
          </a:ln>
          <a:effectLst>
            <a:outerShdw blurRad="63500" rotWithShape="0">
              <a:srgbClr val="000000">
                <a:alpha val="39999"/>
              </a:srgbClr>
            </a:outerShdw>
          </a:effectLst>
        </p:spPr>
      </p:pic>
      <p:sp>
        <p:nvSpPr>
          <p:cNvPr id="62" name="Shape 62"/>
          <p:cNvSpPr/>
          <p:nvPr/>
        </p:nvSpPr>
        <p:spPr>
          <a:xfrm>
            <a:off x="2886674" y="5632229"/>
            <a:ext cx="1006869"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Desktop </a:t>
            </a:r>
          </a:p>
        </p:txBody>
      </p:sp>
      <p:sp>
        <p:nvSpPr>
          <p:cNvPr id="63" name="Shape 63"/>
          <p:cNvSpPr/>
          <p:nvPr/>
        </p:nvSpPr>
        <p:spPr>
          <a:xfrm>
            <a:off x="5687765" y="5733829"/>
            <a:ext cx="1143003"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Web </a:t>
            </a:r>
          </a:p>
        </p:txBody>
      </p:sp>
      <p:sp>
        <p:nvSpPr>
          <p:cNvPr id="64" name="Shape 64"/>
          <p:cNvSpPr/>
          <p:nvPr/>
        </p:nvSpPr>
        <p:spPr>
          <a:xfrm>
            <a:off x="8384445" y="5925751"/>
            <a:ext cx="1143003"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Mobile </a:t>
            </a:r>
          </a:p>
        </p:txBody>
      </p:sp>
      <p:sp>
        <p:nvSpPr>
          <p:cNvPr id="65" name="Shape 65"/>
          <p:cNvSpPr/>
          <p:nvPr/>
        </p:nvSpPr>
        <p:spPr>
          <a:xfrm>
            <a:off x="1981201" y="1725621"/>
            <a:ext cx="4638179" cy="1477323"/>
          </a:xfrm>
          <a:prstGeom prst="rect">
            <a:avLst/>
          </a:prstGeom>
          <a:ln w="12700">
            <a:miter lim="400000"/>
          </a:ln>
        </p:spPr>
        <p:txBody>
          <a:bodyPr lIns="45718" tIns="45718" rIns="45718" bIns="45718">
            <a:spAutoFit/>
          </a:bodyPr>
          <a:lstStyle/>
          <a:p>
            <a:pPr lvl="0">
              <a:lnSpc>
                <a:spcPct val="150000"/>
              </a:lnSpc>
              <a:defRPr>
                <a:solidFill>
                  <a:srgbClr val="000000"/>
                </a:solidFill>
              </a:defRPr>
            </a:pPr>
            <a:r>
              <a:rPr sz="2000" dirty="0">
                <a:solidFill>
                  <a:srgbClr val="1E1E1D"/>
                </a:solidFill>
                <a:latin typeface="+mj-lt"/>
                <a:ea typeface="+mj-ea"/>
                <a:cs typeface="+mj-cs"/>
                <a:sym typeface="Helvetica Neue"/>
              </a:rPr>
              <a:t>Academic Software</a:t>
            </a:r>
            <a:endParaRPr dirty="0">
              <a:latin typeface="Calibri" panose="020F0502020204030204"/>
              <a:ea typeface="Calibri" panose="020F0502020204030204"/>
              <a:cs typeface="Calibri" panose="020F0502020204030204"/>
              <a:sym typeface="Calibri" panose="020F0502020204030204"/>
            </a:endParaRPr>
          </a:p>
          <a:p>
            <a:pPr lvl="0">
              <a:lnSpc>
                <a:spcPct val="150000"/>
              </a:lnSpc>
              <a:defRPr>
                <a:solidFill>
                  <a:srgbClr val="000000"/>
                </a:solidFill>
              </a:defRPr>
            </a:pPr>
            <a:r>
              <a:rPr sz="2000" dirty="0">
                <a:solidFill>
                  <a:srgbClr val="1E1E1D"/>
                </a:solidFill>
                <a:latin typeface="+mj-lt"/>
                <a:ea typeface="+mj-ea"/>
                <a:cs typeface="+mj-cs"/>
                <a:sym typeface="Helvetica Neue"/>
              </a:rPr>
              <a:t>Cross-Platform (Win/Mac/Linux/Mobile)</a:t>
            </a:r>
            <a:endParaRPr dirty="0">
              <a:latin typeface="Calibri" panose="020F0502020204030204"/>
              <a:ea typeface="Calibri" panose="020F0502020204030204"/>
              <a:cs typeface="Calibri" panose="020F0502020204030204"/>
              <a:sym typeface="Calibri" panose="020F0502020204030204"/>
            </a:endParaRPr>
          </a:p>
          <a:p>
            <a:pPr lvl="0">
              <a:lnSpc>
                <a:spcPct val="150000"/>
              </a:lnSpc>
              <a:defRPr>
                <a:solidFill>
                  <a:srgbClr val="000000"/>
                </a:solidFill>
              </a:defRPr>
            </a:pPr>
            <a:r>
              <a:rPr sz="2000" dirty="0">
                <a:solidFill>
                  <a:srgbClr val="1E1E1D"/>
                </a:solidFill>
                <a:latin typeface="+mj-lt"/>
                <a:ea typeface="+mj-ea"/>
                <a:cs typeface="+mj-cs"/>
                <a:sym typeface="Helvetica Neue"/>
              </a:rPr>
              <a:t>All Major Browsers</a:t>
            </a:r>
          </a:p>
        </p:txBody>
      </p:sp>
      <p:sp>
        <p:nvSpPr>
          <p:cNvPr id="66" name="Shape 66"/>
          <p:cNvSpPr/>
          <p:nvPr/>
        </p:nvSpPr>
        <p:spPr>
          <a:xfrm>
            <a:off x="1944441" y="891075"/>
            <a:ext cx="7981606" cy="332399"/>
          </a:xfrm>
          <a:prstGeom prst="rect">
            <a:avLst/>
          </a:prstGeom>
          <a:ln w="12700">
            <a:miter lim="400000"/>
          </a:ln>
        </p:spPr>
        <p:txBody>
          <a:bodyPr lIns="0" tIns="0" rIns="0" bIns="0">
            <a:spAutoFit/>
          </a:bodyPr>
          <a:lstStyle>
            <a:lvl1pPr>
              <a:lnSpc>
                <a:spcPct val="120000"/>
              </a:lnSpc>
              <a:defRPr sz="2700" b="1">
                <a:solidFill>
                  <a:srgbClr val="1E1E1E"/>
                </a:solidFill>
                <a:latin typeface="+mj-lt"/>
                <a:ea typeface="+mj-ea"/>
                <a:cs typeface="+mj-cs"/>
                <a:sym typeface="Helvetica Neue"/>
              </a:defRPr>
            </a:lvl1pPr>
          </a:lstStyle>
          <a:p>
            <a:pPr lvl="0">
              <a:defRPr sz="1800" b="0">
                <a:solidFill>
                  <a:srgbClr val="000000"/>
                </a:solidFill>
              </a:defRPr>
            </a:pPr>
            <a:r>
              <a:t>What is Mendeley?</a:t>
            </a:r>
          </a:p>
        </p:txBody>
      </p:sp>
      <p:pic>
        <p:nvPicPr>
          <p:cNvPr id="67" name="image6.png"/>
          <p:cNvPicPr/>
          <p:nvPr/>
        </p:nvPicPr>
        <p:blipFill>
          <a:blip r:embed="rId6"/>
          <a:stretch>
            <a:fillRect/>
          </a:stretch>
        </p:blipFill>
        <p:spPr>
          <a:xfrm>
            <a:off x="7174706" y="2367895"/>
            <a:ext cx="2908877" cy="745400"/>
          </a:xfrm>
          <a:prstGeom prst="rect">
            <a:avLst/>
          </a:prstGeom>
          <a:ln w="12700">
            <a:miter lim="400000"/>
            <a:headEnd/>
            <a:tailEnd/>
          </a:ln>
        </p:spPr>
      </p:pic>
      <p:pic>
        <p:nvPicPr>
          <p:cNvPr id="68" name="image7.png"/>
          <p:cNvPicPr/>
          <p:nvPr/>
        </p:nvPicPr>
        <p:blipFill>
          <a:blip r:embed="rId7"/>
          <a:stretch>
            <a:fillRect/>
          </a:stretch>
        </p:blipFill>
        <p:spPr>
          <a:xfrm>
            <a:off x="7373175" y="1521689"/>
            <a:ext cx="2503634" cy="745403"/>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98530"/>
            <a:ext cx="10124902" cy="581963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3207" y="365125"/>
            <a:ext cx="8842699" cy="58118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7007" y="74814"/>
            <a:ext cx="10897985" cy="62594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82492"/>
            <a:ext cx="9685714" cy="664576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71549" y="228561"/>
            <a:ext cx="10144126" cy="66294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1075" y="0"/>
            <a:ext cx="10229850" cy="6696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88720" y="75504"/>
            <a:ext cx="9394507" cy="66102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2487" y="147637"/>
            <a:ext cx="10487025" cy="6562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2237" y="-26484"/>
            <a:ext cx="3166618" cy="1340419"/>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p>
        </p:txBody>
      </p:sp>
      <p:sp>
        <p:nvSpPr>
          <p:cNvPr id="67" name="TextBox 59"/>
          <p:cNvSpPr txBox="1">
            <a:spLocks noChangeArrowheads="1"/>
          </p:cNvSpPr>
          <p:nvPr/>
        </p:nvSpPr>
        <p:spPr bwMode="auto">
          <a:xfrm>
            <a:off x="4440247" y="421821"/>
            <a:ext cx="3311506" cy="149540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a:lnSpc>
                <a:spcPct val="120000"/>
              </a:lnSpc>
              <a:defRPr/>
            </a:pPr>
            <a:r>
              <a:rPr lang="zh-CN" altLang="en-US" sz="4800" b="1" kern="0" dirty="0">
                <a:solidFill>
                  <a:schemeClr val="bg1"/>
                </a:solidFill>
                <a:latin typeface="Microsoft YaHei" panose="020B0503020204020204" pitchFamily="34" charset="-122"/>
                <a:ea typeface="Microsoft YaHei" panose="020B0503020204020204" pitchFamily="34" charset="-122"/>
              </a:rPr>
              <a:t>目录</a:t>
            </a:r>
            <a:r>
              <a:rPr lang="zh-CN" altLang="en-US" sz="4000" b="1" kern="0" dirty="0">
                <a:solidFill>
                  <a:schemeClr val="bg1"/>
                </a:solidFill>
                <a:latin typeface="Microsoft YaHei" panose="020B0503020204020204" pitchFamily="34" charset="-122"/>
                <a:ea typeface="Microsoft YaHei" panose="020B0503020204020204" pitchFamily="34" charset="-122"/>
              </a:rPr>
              <a:t> </a:t>
            </a:r>
            <a:endParaRPr lang="en-US" altLang="zh-CN" sz="4000" b="1" kern="0" dirty="0">
              <a:solidFill>
                <a:schemeClr val="bg1"/>
              </a:solidFill>
              <a:latin typeface="Microsoft YaHei" panose="020B0503020204020204" pitchFamily="34" charset="-122"/>
              <a:ea typeface="Microsoft YaHei" panose="020B0503020204020204" pitchFamily="34" charset="-122"/>
            </a:endParaRPr>
          </a:p>
          <a:p>
            <a:pPr algn="ctr" defTabSz="914400">
              <a:lnSpc>
                <a:spcPct val="120000"/>
              </a:lnSpc>
              <a:defRPr/>
            </a:pPr>
            <a:r>
              <a:rPr lang="en-US" altLang="zh-CN" sz="2800" kern="0" dirty="0">
                <a:solidFill>
                  <a:srgbClr val="2F5EB0"/>
                </a:solidFill>
                <a:latin typeface="Microsoft YaHei" panose="020B0503020204020204" pitchFamily="34" charset="-122"/>
                <a:ea typeface="Microsoft YaHei" panose="020B0503020204020204" pitchFamily="34" charset="-122"/>
              </a:rPr>
              <a:t>Contents</a:t>
            </a:r>
            <a:endParaRPr lang="en-US" altLang="ko-KR" sz="2800" kern="0" dirty="0">
              <a:solidFill>
                <a:srgbClr val="2F5EB0"/>
              </a:solidFill>
              <a:latin typeface="Microsoft YaHei" panose="020B0503020204020204" pitchFamily="34" charset="-122"/>
              <a:ea typeface="Microsoft YaHei" panose="020B0503020204020204" pitchFamily="34" charset="-122"/>
            </a:endParaRPr>
          </a:p>
        </p:txBody>
      </p:sp>
      <p:sp>
        <p:nvSpPr>
          <p:cNvPr id="69" name="Freeform 5"/>
          <p:cNvSpPr/>
          <p:nvPr/>
        </p:nvSpPr>
        <p:spPr bwMode="auto">
          <a:xfrm>
            <a:off x="1863438"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0" name="文本框 9"/>
          <p:cNvSpPr txBox="1"/>
          <p:nvPr/>
        </p:nvSpPr>
        <p:spPr>
          <a:xfrm>
            <a:off x="1416699" y="4214930"/>
            <a:ext cx="2102492" cy="376928"/>
          </a:xfrm>
          <a:prstGeom prst="rect">
            <a:avLst/>
          </a:prstGeom>
          <a:noFill/>
        </p:spPr>
        <p:txBody>
          <a:bodyPr wrap="square" lIns="68562" tIns="34281" rIns="68562" bIns="34281" rtlCol="0">
            <a:spAutoFit/>
          </a:bodyPr>
          <a:lstStyle/>
          <a:p>
            <a:pPr marL="0" lvl="1" algn="ctr"/>
            <a:r>
              <a:rPr lang="en-US" altLang="zh-CN" sz="2000" b="1" dirty="0" smtClean="0">
                <a:solidFill>
                  <a:srgbClr val="2F5EB0"/>
                </a:solidFill>
                <a:latin typeface="Microsoft YaHei" panose="020B0503020204020204" pitchFamily="34" charset="-122"/>
                <a:ea typeface="Microsoft YaHei" panose="020B0503020204020204" pitchFamily="34" charset="-122"/>
              </a:rPr>
              <a:t>Math Type</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71" name="Freeform 5"/>
          <p:cNvSpPr/>
          <p:nvPr/>
        </p:nvSpPr>
        <p:spPr bwMode="auto">
          <a:xfrm>
            <a:off x="3690177"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2" name="Freeform 5"/>
          <p:cNvSpPr/>
          <p:nvPr/>
        </p:nvSpPr>
        <p:spPr bwMode="auto">
          <a:xfrm>
            <a:off x="5504160"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p>
        </p:txBody>
      </p:sp>
      <p:sp>
        <p:nvSpPr>
          <p:cNvPr id="73" name="Freeform 5"/>
          <p:cNvSpPr/>
          <p:nvPr/>
        </p:nvSpPr>
        <p:spPr bwMode="auto">
          <a:xfrm>
            <a:off x="7339294"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4" name="Freeform 5"/>
          <p:cNvSpPr/>
          <p:nvPr/>
        </p:nvSpPr>
        <p:spPr bwMode="auto">
          <a:xfrm>
            <a:off x="9202065"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5" name="KSO_Shape"/>
          <p:cNvSpPr/>
          <p:nvPr/>
        </p:nvSpPr>
        <p:spPr bwMode="auto">
          <a:xfrm>
            <a:off x="3996476" y="3309856"/>
            <a:ext cx="599451" cy="45718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6" name="KSO_Shape"/>
          <p:cNvSpPr/>
          <p:nvPr/>
        </p:nvSpPr>
        <p:spPr bwMode="auto">
          <a:xfrm>
            <a:off x="5796587" y="3253369"/>
            <a:ext cx="587371" cy="58149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7" name="KSO_Shape"/>
          <p:cNvSpPr/>
          <p:nvPr/>
        </p:nvSpPr>
        <p:spPr bwMode="auto">
          <a:xfrm>
            <a:off x="9563941" y="3308668"/>
            <a:ext cx="518681" cy="44087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8" name="文本框 9"/>
          <p:cNvSpPr txBox="1"/>
          <p:nvPr/>
        </p:nvSpPr>
        <p:spPr>
          <a:xfrm>
            <a:off x="3232224" y="4214930"/>
            <a:ext cx="2102492" cy="376928"/>
          </a:xfrm>
          <a:prstGeom prst="rect">
            <a:avLst/>
          </a:prstGeom>
          <a:noFill/>
        </p:spPr>
        <p:txBody>
          <a:bodyPr wrap="square" lIns="68562" tIns="34281" rIns="68562" bIns="34281" rtlCol="0">
            <a:spAutoFit/>
          </a:bodyPr>
          <a:lstStyle/>
          <a:p>
            <a:pPr marL="0" lvl="1" algn="ctr"/>
            <a:r>
              <a:rPr lang="en-US" altLang="zh-CN" sz="2000" b="1" dirty="0" err="1" smtClean="0">
                <a:solidFill>
                  <a:srgbClr val="2F5EB0"/>
                </a:solidFill>
                <a:latin typeface="Microsoft YaHei" panose="020B0503020204020204" pitchFamily="34" charset="-122"/>
                <a:ea typeface="Microsoft YaHei" panose="020B0503020204020204" pitchFamily="34" charset="-122"/>
              </a:rPr>
              <a:t>Mendeley</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79" name="文本框 9"/>
          <p:cNvSpPr txBox="1"/>
          <p:nvPr/>
        </p:nvSpPr>
        <p:spPr>
          <a:xfrm>
            <a:off x="5016161" y="4214930"/>
            <a:ext cx="2102492" cy="376928"/>
          </a:xfrm>
          <a:prstGeom prst="rect">
            <a:avLst/>
          </a:prstGeom>
          <a:noFill/>
        </p:spPr>
        <p:txBody>
          <a:bodyPr wrap="square" lIns="68562" tIns="34281" rIns="68562" bIns="34281" rtlCol="0">
            <a:spAutoFit/>
          </a:bodyPr>
          <a:lstStyle/>
          <a:p>
            <a:pPr marL="0" lvl="1" algn="ctr"/>
            <a:r>
              <a:rPr lang="en-US" altLang="zh-CN" sz="2000" b="1" dirty="0" smtClean="0">
                <a:solidFill>
                  <a:srgbClr val="2F5EB0"/>
                </a:solidFill>
                <a:latin typeface="Microsoft YaHei" panose="020B0503020204020204" pitchFamily="34" charset="-122"/>
                <a:ea typeface="Microsoft YaHei" panose="020B0503020204020204" pitchFamily="34" charset="-122"/>
              </a:rPr>
              <a:t>Latex</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80" name="文本框 9"/>
          <p:cNvSpPr txBox="1"/>
          <p:nvPr/>
        </p:nvSpPr>
        <p:spPr>
          <a:xfrm>
            <a:off x="6858274" y="4214931"/>
            <a:ext cx="2102492" cy="346159"/>
          </a:xfrm>
          <a:prstGeom prst="rect">
            <a:avLst/>
          </a:prstGeom>
          <a:noFill/>
        </p:spPr>
        <p:txBody>
          <a:bodyPr wrap="square" lIns="68562" tIns="34281" rIns="68562" bIns="34281" rtlCol="0">
            <a:spAutoFit/>
          </a:bodyPr>
          <a:lstStyle/>
          <a:p>
            <a:pPr marL="0" lvl="1" algn="ctr"/>
            <a:r>
              <a:rPr lang="en-US" altLang="zh-CN" sz="1800" b="1" dirty="0" err="1" smtClean="0">
                <a:solidFill>
                  <a:srgbClr val="2F5EB0"/>
                </a:solidFill>
                <a:latin typeface="Microsoft YaHei" panose="020B0503020204020204" pitchFamily="34" charset="-122"/>
                <a:ea typeface="Microsoft YaHei" panose="020B0503020204020204" pitchFamily="34" charset="-122"/>
              </a:rPr>
              <a:t>SnapChart</a:t>
            </a:r>
            <a:endParaRPr lang="zh-CN" altLang="en-US" sz="1800" b="1" dirty="0">
              <a:solidFill>
                <a:srgbClr val="2F5EB0"/>
              </a:solidFill>
              <a:latin typeface="Microsoft YaHei" panose="020B0503020204020204" pitchFamily="34" charset="-122"/>
              <a:ea typeface="Microsoft YaHei" panose="020B0503020204020204" pitchFamily="34" charset="-122"/>
            </a:endParaRPr>
          </a:p>
        </p:txBody>
      </p:sp>
      <p:sp>
        <p:nvSpPr>
          <p:cNvPr id="81" name="文本框 9"/>
          <p:cNvSpPr txBox="1"/>
          <p:nvPr/>
        </p:nvSpPr>
        <p:spPr>
          <a:xfrm>
            <a:off x="9202065" y="4214930"/>
            <a:ext cx="1573236" cy="376928"/>
          </a:xfrm>
          <a:prstGeom prst="rect">
            <a:avLst/>
          </a:prstGeom>
          <a:noFill/>
        </p:spPr>
        <p:txBody>
          <a:bodyPr wrap="square" lIns="68562" tIns="34281" rIns="68562" bIns="34281" rtlCol="0">
            <a:spAutoFit/>
          </a:bodyPr>
          <a:lstStyle/>
          <a:p>
            <a:pPr marL="0" lvl="1" algn="ctr"/>
            <a:r>
              <a:rPr lang="en-US" altLang="zh-CN" sz="2000" b="1" dirty="0">
                <a:solidFill>
                  <a:srgbClr val="2F5EB0"/>
                </a:solidFill>
                <a:latin typeface="Microsoft YaHei" panose="020B0503020204020204" pitchFamily="34" charset="-122"/>
                <a:ea typeface="Microsoft YaHei" panose="020B0503020204020204" pitchFamily="34" charset="-122"/>
              </a:rPr>
              <a:t>origin</a:t>
            </a:r>
          </a:p>
        </p:txBody>
      </p:sp>
      <p:sp>
        <p:nvSpPr>
          <p:cNvPr id="82" name="KSO_Shape"/>
          <p:cNvSpPr/>
          <p:nvPr/>
        </p:nvSpPr>
        <p:spPr bwMode="auto">
          <a:xfrm>
            <a:off x="7671576" y="3260114"/>
            <a:ext cx="519118" cy="51911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83" name="KSO_Shape"/>
          <p:cNvSpPr/>
          <p:nvPr/>
        </p:nvSpPr>
        <p:spPr bwMode="auto">
          <a:xfrm>
            <a:off x="2175187" y="3308669"/>
            <a:ext cx="585515" cy="444014"/>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84" name="矩形 83"/>
          <p:cNvSpPr/>
          <p:nvPr/>
        </p:nvSpPr>
        <p:spPr>
          <a:xfrm flipH="1">
            <a:off x="-2" y="6524538"/>
            <a:ext cx="12192002" cy="360417"/>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矩形 84"/>
          <p:cNvSpPr/>
          <p:nvPr/>
        </p:nvSpPr>
        <p:spPr>
          <a:xfrm flipH="1">
            <a:off x="-3" y="6595585"/>
            <a:ext cx="12192002" cy="2888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矩形 5"/>
          <p:cNvSpPr/>
          <p:nvPr/>
        </p:nvSpPr>
        <p:spPr>
          <a:xfrm>
            <a:off x="9973972" y="6492345"/>
            <a:ext cx="1018029" cy="111786"/>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7" name="矩形 86"/>
          <p:cNvSpPr/>
          <p:nvPr/>
        </p:nvSpPr>
        <p:spPr>
          <a:xfrm>
            <a:off x="10064927" y="6492344"/>
            <a:ext cx="1070321" cy="39214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8" name="Rectangle 4"/>
          <p:cNvSpPr txBox="1">
            <a:spLocks noChangeArrowheads="1"/>
          </p:cNvSpPr>
          <p:nvPr/>
        </p:nvSpPr>
        <p:spPr bwMode="auto">
          <a:xfrm>
            <a:off x="9983420" y="6492344"/>
            <a:ext cx="1151828" cy="392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000" dirty="0">
                <a:latin typeface="方正兰亭超细黑简体" panose="02000000000000000000" pitchFamily="2" charset="-122"/>
                <a:ea typeface="方正兰亭超细黑简体" panose="02000000000000000000" pitchFamily="2" charset="-122"/>
              </a:rPr>
              <a:t>02</a:t>
            </a:r>
            <a:endParaRPr lang="zh-CN" altLang="en-US" sz="2000" dirty="0">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250"/>
                                  </p:stCondLst>
                                  <p:childTnLst>
                                    <p:set>
                                      <p:cBhvr>
                                        <p:cTn id="66" dur="1" fill="hold">
                                          <p:stCondLst>
                                            <p:cond delay="0"/>
                                          </p:stCondLst>
                                        </p:cTn>
                                        <p:tgtEl>
                                          <p:spTgt spid="70"/>
                                        </p:tgtEl>
                                        <p:attrNameLst>
                                          <p:attrName>style.visibility</p:attrName>
                                        </p:attrNameLst>
                                      </p:cBhvr>
                                      <p:to>
                                        <p:strVal val="visible"/>
                                      </p:to>
                                    </p:set>
                                    <p:animEffect transition="in" filter="barn(inVertical)">
                                      <p:cBhvr>
                                        <p:cTn id="67" dur="500"/>
                                        <p:tgtEl>
                                          <p:spTgt spid="70"/>
                                        </p:tgtEl>
                                      </p:cBhvr>
                                    </p:animEffect>
                                  </p:childTnLst>
                                </p:cTn>
                              </p:par>
                              <p:par>
                                <p:cTn id="68" presetID="16" presetClass="entr" presetSubtype="21" fill="hold" grpId="0" nodeType="withEffect">
                                  <p:stCondLst>
                                    <p:cond delay="3250"/>
                                  </p:stCondLst>
                                  <p:childTnLst>
                                    <p:set>
                                      <p:cBhvr>
                                        <p:cTn id="69" dur="1" fill="hold">
                                          <p:stCondLst>
                                            <p:cond delay="0"/>
                                          </p:stCondLst>
                                        </p:cTn>
                                        <p:tgtEl>
                                          <p:spTgt spid="78"/>
                                        </p:tgtEl>
                                        <p:attrNameLst>
                                          <p:attrName>style.visibility</p:attrName>
                                        </p:attrNameLst>
                                      </p:cBhvr>
                                      <p:to>
                                        <p:strVal val="visible"/>
                                      </p:to>
                                    </p:set>
                                    <p:animEffect transition="in" filter="barn(inVertical)">
                                      <p:cBhvr>
                                        <p:cTn id="70" dur="500"/>
                                        <p:tgtEl>
                                          <p:spTgt spid="78"/>
                                        </p:tgtEl>
                                      </p:cBhvr>
                                    </p:animEffect>
                                  </p:childTnLst>
                                </p:cTn>
                              </p:par>
                              <p:par>
                                <p:cTn id="71" presetID="16" presetClass="entr" presetSubtype="21" fill="hold" grpId="0" nodeType="withEffect">
                                  <p:stCondLst>
                                    <p:cond delay="3250"/>
                                  </p:stCondLst>
                                  <p:childTnLst>
                                    <p:set>
                                      <p:cBhvr>
                                        <p:cTn id="72" dur="1" fill="hold">
                                          <p:stCondLst>
                                            <p:cond delay="0"/>
                                          </p:stCondLst>
                                        </p:cTn>
                                        <p:tgtEl>
                                          <p:spTgt spid="79"/>
                                        </p:tgtEl>
                                        <p:attrNameLst>
                                          <p:attrName>style.visibility</p:attrName>
                                        </p:attrNameLst>
                                      </p:cBhvr>
                                      <p:to>
                                        <p:strVal val="visible"/>
                                      </p:to>
                                    </p:set>
                                    <p:animEffect transition="in" filter="barn(inVertical)">
                                      <p:cBhvr>
                                        <p:cTn id="73" dur="500"/>
                                        <p:tgtEl>
                                          <p:spTgt spid="79"/>
                                        </p:tgtEl>
                                      </p:cBhvr>
                                    </p:animEffect>
                                  </p:childTnLst>
                                </p:cTn>
                              </p:par>
                              <p:par>
                                <p:cTn id="74" presetID="16" presetClass="entr" presetSubtype="21" fill="hold" grpId="0" nodeType="withEffect">
                                  <p:stCondLst>
                                    <p:cond delay="3250"/>
                                  </p:stCondLst>
                                  <p:childTnLst>
                                    <p:set>
                                      <p:cBhvr>
                                        <p:cTn id="75" dur="1" fill="hold">
                                          <p:stCondLst>
                                            <p:cond delay="0"/>
                                          </p:stCondLst>
                                        </p:cTn>
                                        <p:tgtEl>
                                          <p:spTgt spid="80"/>
                                        </p:tgtEl>
                                        <p:attrNameLst>
                                          <p:attrName>style.visibility</p:attrName>
                                        </p:attrNameLst>
                                      </p:cBhvr>
                                      <p:to>
                                        <p:strVal val="visible"/>
                                      </p:to>
                                    </p:set>
                                    <p:animEffect transition="in" filter="barn(inVertical)">
                                      <p:cBhvr>
                                        <p:cTn id="76" dur="500"/>
                                        <p:tgtEl>
                                          <p:spTgt spid="80"/>
                                        </p:tgtEl>
                                      </p:cBhvr>
                                    </p:animEffect>
                                  </p:childTnLst>
                                </p:cTn>
                              </p:par>
                              <p:par>
                                <p:cTn id="77" presetID="16" presetClass="entr" presetSubtype="21" fill="hold" grpId="0" nodeType="withEffect">
                                  <p:stCondLst>
                                    <p:cond delay="3250"/>
                                  </p:stCondLst>
                                  <p:childTnLst>
                                    <p:set>
                                      <p:cBhvr>
                                        <p:cTn id="78" dur="1" fill="hold">
                                          <p:stCondLst>
                                            <p:cond delay="0"/>
                                          </p:stCondLst>
                                        </p:cTn>
                                        <p:tgtEl>
                                          <p:spTgt spid="81"/>
                                        </p:tgtEl>
                                        <p:attrNameLst>
                                          <p:attrName>style.visibility</p:attrName>
                                        </p:attrNameLst>
                                      </p:cBhvr>
                                      <p:to>
                                        <p:strVal val="visible"/>
                                      </p:to>
                                    </p:set>
                                    <p:animEffect transition="in" filter="barn(inVertical)">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6300" y="133350"/>
            <a:ext cx="10439400" cy="6591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4425" y="171450"/>
            <a:ext cx="9963150" cy="65151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7737" y="219075"/>
            <a:ext cx="10296525" cy="64198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vert="horz" wrap="square" lIns="91440" tIns="45720" rIns="91440" bIns="45720" rtlCol="0" anchor="ctr" anchorCtr="0">
            <a:normAutofit/>
          </a:bodyPr>
          <a:lstStyle/>
          <a:p>
            <a:pPr eaLnBrk="1" hangingPunct="1">
              <a:buClrTx/>
              <a:buSzTx/>
              <a:buFontTx/>
            </a:pPr>
            <a:r>
              <a:rPr dirty="0"/>
              <a:t>Introduction to LaTeX</a:t>
            </a:r>
            <a:endParaRPr b="1" dirty="0"/>
          </a:p>
        </p:txBody>
      </p:sp>
      <p:sp>
        <p:nvSpPr>
          <p:cNvPr id="3" name="Subtitle 2"/>
          <p:cNvSpPr>
            <a:spLocks noGrp="1"/>
          </p:cNvSpPr>
          <p:nvPr>
            <p:ph type="subTitle" idx="1"/>
          </p:nvPr>
        </p:nvSpPr>
        <p:spPr/>
        <p:txBody>
          <a:bodyPr vert="horz" wrap="square" lIns="91440" tIns="45720" rIns="91440" bIns="45720" numCol="1" rtlCol="0" anchor="t" anchorCtr="0" compatLnSpc="1">
            <a:normAutofit/>
          </a:bodyPr>
          <a:lstStyle/>
          <a:p>
            <a:pPr>
              <a:lnSpc>
                <a:spcPct val="100000"/>
              </a:lnSpc>
              <a:spcBef>
                <a:spcPct val="20000"/>
              </a:spcBef>
              <a:defRPr/>
            </a:pPr>
            <a:endParaRPr lang="en-US" sz="3200" dirty="0">
              <a:solidFill>
                <a:schemeClr val="tx1">
                  <a:tint val="7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vert="horz" wrap="square" lIns="91440" tIns="45720" rIns="91440" bIns="45720" rtlCol="0" anchor="ctr" anchorCtr="0">
            <a:normAutofit/>
          </a:bodyPr>
          <a:lstStyle/>
          <a:p>
            <a:pPr eaLnBrk="1" hangingPunct="1"/>
            <a:r>
              <a:rPr dirty="0"/>
              <a:t>What is LaTeX?</a:t>
            </a:r>
          </a:p>
        </p:txBody>
      </p:sp>
      <p:sp>
        <p:nvSpPr>
          <p:cNvPr id="3075" name="Content Placeholder 2"/>
          <p:cNvSpPr>
            <a:spLocks noGrp="1"/>
          </p:cNvSpPr>
          <p:nvPr>
            <p:ph idx="1"/>
          </p:nvPr>
        </p:nvSpPr>
        <p:spPr/>
        <p:txBody>
          <a:bodyPr vert="horz" wrap="square" lIns="91440" tIns="45720" rIns="91440" bIns="45720" rtlCol="0" anchor="t" anchorCtr="0">
            <a:normAutofit/>
          </a:bodyPr>
          <a:lstStyle/>
          <a:p>
            <a:pPr eaLnBrk="1" hangingPunct="1"/>
            <a:r>
              <a:rPr dirty="0"/>
              <a:t>LaTeX is pronounced “lay-tech” or “lah-tech,” not “la-teks.”</a:t>
            </a:r>
          </a:p>
          <a:p>
            <a:pPr eaLnBrk="1" hangingPunct="1"/>
            <a:r>
              <a:rPr dirty="0"/>
              <a:t>LaTeX is a document preparation system for high-quality typesetting.</a:t>
            </a:r>
          </a:p>
          <a:p>
            <a:pPr eaLnBrk="1" hangingPunct="1"/>
            <a:r>
              <a:rPr dirty="0"/>
              <a:t>LaTeX is most often used to produce  technical or scientific documents, but it can be used for almost any form of publishing.</a:t>
            </a:r>
          </a:p>
        </p:txBody>
      </p:sp>
      <p:pic>
        <p:nvPicPr>
          <p:cNvPr id="2" name="Picture 1"/>
          <p:cNvPicPr>
            <a:picLocks noChangeAspect="1"/>
          </p:cNvPicPr>
          <p:nvPr/>
        </p:nvPicPr>
        <p:blipFill>
          <a:blip r:embed="rId2"/>
          <a:stretch>
            <a:fillRect/>
          </a:stretch>
        </p:blipFill>
        <p:spPr>
          <a:xfrm>
            <a:off x="489671" y="1250113"/>
            <a:ext cx="6941907" cy="4210050"/>
          </a:xfrm>
          <a:prstGeom prst="rect">
            <a:avLst/>
          </a:prstGeom>
        </p:spPr>
      </p:pic>
      <p:pic>
        <p:nvPicPr>
          <p:cNvPr id="3" name="Picture 2"/>
          <p:cNvPicPr>
            <a:picLocks noChangeAspect="1"/>
          </p:cNvPicPr>
          <p:nvPr/>
        </p:nvPicPr>
        <p:blipFill>
          <a:blip r:embed="rId3"/>
          <a:stretch>
            <a:fillRect/>
          </a:stretch>
        </p:blipFill>
        <p:spPr>
          <a:xfrm>
            <a:off x="7315749" y="1590069"/>
            <a:ext cx="4678217" cy="387009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vert="horz" wrap="square" lIns="91440" tIns="45720" rIns="91440" bIns="45720" rtlCol="0" anchor="ctr" anchorCtr="0">
            <a:normAutofit/>
          </a:bodyPr>
          <a:lstStyle/>
          <a:p>
            <a:pPr eaLnBrk="1" hangingPunct="1"/>
            <a:r>
              <a:rPr dirty="0"/>
              <a:t>Why Use LaTeX?</a:t>
            </a:r>
          </a:p>
        </p:txBody>
      </p:sp>
      <p:sp>
        <p:nvSpPr>
          <p:cNvPr id="4099"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sz="2400" dirty="0"/>
              <a:t>Designed by academics and easily accommodates academic use.</a:t>
            </a:r>
          </a:p>
          <a:p>
            <a:pPr eaLnBrk="1" hangingPunct="1">
              <a:lnSpc>
                <a:spcPct val="90000"/>
              </a:lnSpc>
            </a:pPr>
            <a:r>
              <a:rPr sz="2400" dirty="0"/>
              <a:t>Professionally crafted predefined layouts make a document really look as if “printed.”</a:t>
            </a:r>
          </a:p>
          <a:p>
            <a:pPr eaLnBrk="1" hangingPunct="1">
              <a:lnSpc>
                <a:spcPct val="90000"/>
              </a:lnSpc>
            </a:pPr>
            <a:r>
              <a:rPr sz="2400" dirty="0"/>
              <a:t>Mathematical symbols and equations are easily integrated.</a:t>
            </a:r>
          </a:p>
          <a:p>
            <a:pPr eaLnBrk="1" hangingPunct="1">
              <a:lnSpc>
                <a:spcPct val="90000"/>
              </a:lnSpc>
            </a:pPr>
            <a:r>
              <a:rPr sz="2400" dirty="0"/>
              <a:t>Even complex structures such as footnotes, references, table of contents, and bibliographies can be generated easily.</a:t>
            </a:r>
          </a:p>
          <a:p>
            <a:pPr eaLnBrk="1" hangingPunct="1">
              <a:lnSpc>
                <a:spcPct val="90000"/>
              </a:lnSpc>
            </a:pPr>
            <a:r>
              <a:rPr sz="2400" dirty="0"/>
              <a:t>Forces author to focus on logical instead of aesthetic structure of a document.</a:t>
            </a:r>
          </a:p>
          <a:p>
            <a:pPr eaLnBrk="1" hangingPunct="1">
              <a:lnSpc>
                <a:spcPct val="90000"/>
              </a:lnSpc>
            </a:pPr>
            <a:r>
              <a:rPr sz="2400" dirty="0"/>
              <a:t>Creates more beautiful documents.</a:t>
            </a:r>
          </a:p>
          <a:p>
            <a:pPr eaLnBrk="1" hangingPunct="1">
              <a:lnSpc>
                <a:spcPct val="90000"/>
              </a:lnSpc>
            </a:pPr>
            <a:r>
              <a:rPr sz="2400" dirty="0"/>
              <a:t>Portable, compatible, flexible, versatile, and cheap (or free)!</a:t>
            </a:r>
          </a:p>
        </p:txBody>
      </p:sp>
      <p:grpSp>
        <p:nvGrpSpPr>
          <p:cNvPr id="4100" name="Group 10"/>
          <p:cNvGrpSpPr/>
          <p:nvPr/>
        </p:nvGrpSpPr>
        <p:grpSpPr>
          <a:xfrm>
            <a:off x="5562600" y="3962400"/>
            <a:ext cx="4953000" cy="2209800"/>
            <a:chOff x="4038600" y="3657600"/>
            <a:chExt cx="4953000" cy="2209800"/>
          </a:xfrm>
        </p:grpSpPr>
        <p:sp>
          <p:nvSpPr>
            <p:cNvPr id="8" name="Rectangle 7"/>
            <p:cNvSpPr/>
            <p:nvPr/>
          </p:nvSpPr>
          <p:spPr>
            <a:xfrm>
              <a:off x="4038600" y="3657600"/>
              <a:ext cx="49530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102" name="Picture 3" descr="kerning_latex.jpg"/>
            <p:cNvPicPr>
              <a:picLocks noChangeAspect="1"/>
            </p:cNvPicPr>
            <p:nvPr/>
          </p:nvPicPr>
          <p:blipFill>
            <a:blip r:embed="rId2"/>
            <a:stretch>
              <a:fillRect/>
            </a:stretch>
          </p:blipFill>
          <p:spPr>
            <a:xfrm>
              <a:off x="6172200" y="4953000"/>
              <a:ext cx="1143000" cy="501805"/>
            </a:xfrm>
            <a:prstGeom prst="rect">
              <a:avLst/>
            </a:prstGeom>
            <a:noFill/>
            <a:ln w="9525">
              <a:noFill/>
            </a:ln>
          </p:spPr>
        </p:pic>
        <p:pic>
          <p:nvPicPr>
            <p:cNvPr id="4103" name="Picture 4" descr="kerning_word.jpg"/>
            <p:cNvPicPr>
              <a:picLocks noChangeAspect="1"/>
            </p:cNvPicPr>
            <p:nvPr/>
          </p:nvPicPr>
          <p:blipFill>
            <a:blip r:embed="rId3"/>
            <a:stretch>
              <a:fillRect/>
            </a:stretch>
          </p:blipFill>
          <p:spPr>
            <a:xfrm>
              <a:off x="4953000" y="4953000"/>
              <a:ext cx="1143000" cy="496549"/>
            </a:xfrm>
            <a:prstGeom prst="rect">
              <a:avLst/>
            </a:prstGeom>
            <a:noFill/>
            <a:ln w="9525">
              <a:noFill/>
            </a:ln>
          </p:spPr>
        </p:pic>
        <p:pic>
          <p:nvPicPr>
            <p:cNvPr id="4104" name="Picture 5" descr="ligatures_latex.jpg"/>
            <p:cNvPicPr>
              <a:picLocks noChangeAspect="1"/>
            </p:cNvPicPr>
            <p:nvPr/>
          </p:nvPicPr>
          <p:blipFill>
            <a:blip r:embed="rId4"/>
            <a:stretch>
              <a:fillRect/>
            </a:stretch>
          </p:blipFill>
          <p:spPr>
            <a:xfrm>
              <a:off x="6172200" y="4343400"/>
              <a:ext cx="2743200" cy="548640"/>
            </a:xfrm>
            <a:prstGeom prst="rect">
              <a:avLst/>
            </a:prstGeom>
            <a:noFill/>
            <a:ln w="9525">
              <a:noFill/>
            </a:ln>
          </p:spPr>
        </p:pic>
        <p:pic>
          <p:nvPicPr>
            <p:cNvPr id="4105" name="Picture 6" descr="ligatures_word.jpg"/>
            <p:cNvPicPr>
              <a:picLocks noChangeAspect="1"/>
            </p:cNvPicPr>
            <p:nvPr/>
          </p:nvPicPr>
          <p:blipFill>
            <a:blip r:embed="rId5"/>
            <a:stretch>
              <a:fillRect/>
            </a:stretch>
          </p:blipFill>
          <p:spPr>
            <a:xfrm>
              <a:off x="4114800" y="3733800"/>
              <a:ext cx="2743200" cy="548640"/>
            </a:xfrm>
            <a:prstGeom prst="rect">
              <a:avLst/>
            </a:prstGeom>
            <a:noFill/>
            <a:ln w="9525">
              <a:noFill/>
            </a:ln>
          </p:spPr>
        </p:pic>
        <p:sp>
          <p:nvSpPr>
            <p:cNvPr id="4106" name="TextBox 9"/>
            <p:cNvSpPr txBox="1"/>
            <p:nvPr/>
          </p:nvSpPr>
          <p:spPr>
            <a:xfrm>
              <a:off x="5257800" y="5486400"/>
              <a:ext cx="3657600" cy="369332"/>
            </a:xfrm>
            <a:prstGeom prst="rect">
              <a:avLst/>
            </a:prstGeom>
            <a:noFill/>
            <a:ln w="9525">
              <a:noFill/>
            </a:ln>
          </p:spPr>
          <p:txBody>
            <a:bodyPr>
              <a:spAutoFit/>
            </a:bodyPr>
            <a:lstStyle/>
            <a:p>
              <a:r>
                <a:rPr dirty="0">
                  <a:solidFill>
                    <a:schemeClr val="bg1"/>
                  </a:solidFill>
                  <a:latin typeface="Calibri" panose="020F0502020204030204" pitchFamily="34" charset="0"/>
                </a:rPr>
                <a:t>Images from Dario Taraborelli’s Blog </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l="28450" t="23571" r="24409" b="17503"/>
          <a:stretch>
            <a:fillRect/>
          </a:stretch>
        </p:blipFill>
        <p:spPr>
          <a:xfrm>
            <a:off x="2819400" y="381000"/>
            <a:ext cx="6324600" cy="6324600"/>
          </a:xfrm>
          <a:prstGeom prst="roundRect">
            <a:avLst>
              <a:gd name="adj" fmla="val 8594"/>
            </a:avLst>
          </a:prstGeom>
          <a:solidFill>
            <a:srgbClr val="FFFFFF">
              <a:shade val="85000"/>
            </a:srgbClr>
          </a:solidFill>
          <a:effectLst>
            <a:reflection blurRad="12700" stA="38000" endPos="28000" dist="5000" dir="5400000" sy="-100000" algn="bl" rotWithShape="0"/>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vert="horz" wrap="square" lIns="91440" tIns="45720" rIns="91440" bIns="45720" rtlCol="0" anchor="ctr" anchorCtr="0">
            <a:normAutofit/>
          </a:bodyPr>
          <a:lstStyle/>
          <a:p>
            <a:pPr eaLnBrk="1" hangingPunct="1"/>
            <a:r>
              <a:rPr dirty="0"/>
              <a:t>Installing LaTeX</a:t>
            </a:r>
          </a:p>
        </p:txBody>
      </p:sp>
      <p:sp>
        <p:nvSpPr>
          <p:cNvPr id="6147"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3000" dirty="0"/>
              <a:t>In Windows</a:t>
            </a:r>
          </a:p>
          <a:p>
            <a:pPr eaLnBrk="1" hangingPunct="1">
              <a:lnSpc>
                <a:spcPct val="80000"/>
              </a:lnSpc>
            </a:pPr>
            <a:r>
              <a:rPr sz="3000" dirty="0"/>
              <a:t>MiKTeX</a:t>
            </a:r>
          </a:p>
          <a:p>
            <a:pPr lvl="1" eaLnBrk="1" hangingPunct="1">
              <a:lnSpc>
                <a:spcPct val="80000"/>
              </a:lnSpc>
            </a:pPr>
            <a:r>
              <a:rPr sz="2600" dirty="0"/>
              <a:t>MiKTeX is a typesetting system for the Windows.</a:t>
            </a:r>
          </a:p>
          <a:p>
            <a:pPr lvl="1" eaLnBrk="1" hangingPunct="1">
              <a:lnSpc>
                <a:spcPct val="80000"/>
              </a:lnSpc>
            </a:pPr>
            <a:r>
              <a:rPr sz="2600" dirty="0"/>
              <a:t>Download from </a:t>
            </a:r>
            <a:r>
              <a:rPr sz="2600" dirty="0">
                <a:hlinkClick r:id="rId2"/>
              </a:rPr>
              <a:t>www.miktex.org</a:t>
            </a:r>
            <a:r>
              <a:rPr sz="2600" dirty="0"/>
              <a:t> for free</a:t>
            </a:r>
          </a:p>
          <a:p>
            <a:pPr lvl="1" eaLnBrk="1" hangingPunct="1">
              <a:lnSpc>
                <a:spcPct val="80000"/>
              </a:lnSpc>
            </a:pPr>
            <a:r>
              <a:rPr sz="2600" dirty="0"/>
              <a:t>It is generally recommended to install MiKTeX first, then WinEdt.</a:t>
            </a:r>
          </a:p>
          <a:p>
            <a:pPr eaLnBrk="1" hangingPunct="1">
              <a:lnSpc>
                <a:spcPct val="80000"/>
              </a:lnSpc>
            </a:pPr>
            <a:r>
              <a:rPr sz="3000" dirty="0"/>
              <a:t>WinEdt</a:t>
            </a:r>
          </a:p>
          <a:p>
            <a:pPr lvl="1" eaLnBrk="1" hangingPunct="1">
              <a:lnSpc>
                <a:spcPct val="80000"/>
              </a:lnSpc>
            </a:pPr>
            <a:r>
              <a:rPr sz="2600" dirty="0"/>
              <a:t>WinEdt is a text editor.</a:t>
            </a:r>
          </a:p>
          <a:p>
            <a:pPr lvl="1" eaLnBrk="1" hangingPunct="1">
              <a:lnSpc>
                <a:spcPct val="80000"/>
              </a:lnSpc>
            </a:pPr>
            <a:r>
              <a:rPr sz="2600" dirty="0"/>
              <a:t>WinEdt creates the source file (.tex and others).</a:t>
            </a:r>
          </a:p>
          <a:p>
            <a:pPr lvl="1" eaLnBrk="1" hangingPunct="1">
              <a:lnSpc>
                <a:spcPct val="80000"/>
              </a:lnSpc>
            </a:pPr>
            <a:r>
              <a:rPr sz="2600" dirty="0"/>
              <a:t>Download from </a:t>
            </a:r>
            <a:r>
              <a:rPr sz="2600" dirty="0">
                <a:hlinkClick r:id="rId3"/>
              </a:rPr>
              <a:t>www.winedt.com</a:t>
            </a:r>
            <a:r>
              <a:rPr sz="2600" dirty="0"/>
              <a:t> for free for 30 days.</a:t>
            </a:r>
          </a:p>
          <a:p>
            <a:pPr lvl="1" eaLnBrk="1" hangingPunct="1">
              <a:lnSpc>
                <a:spcPct val="80000"/>
              </a:lnSpc>
            </a:pPr>
            <a:r>
              <a:rPr sz="2600" dirty="0"/>
              <a:t>WinEdt costs $30.</a:t>
            </a:r>
          </a:p>
          <a:p>
            <a:pPr lvl="1" eaLnBrk="1" hangingPunct="1">
              <a:lnSpc>
                <a:spcPct val="80000"/>
              </a:lnSpc>
            </a:pPr>
            <a:endParaRPr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vert="horz" wrap="square" lIns="91440" tIns="45720" rIns="91440" bIns="45720" rtlCol="0" anchor="ctr" anchorCtr="0">
            <a:normAutofit/>
          </a:bodyPr>
          <a:lstStyle/>
          <a:p>
            <a:pPr eaLnBrk="1" hangingPunct="1"/>
            <a:r>
              <a:rPr dirty="0"/>
              <a:t>Installing LaTeX</a:t>
            </a:r>
          </a:p>
        </p:txBody>
      </p:sp>
      <p:sp>
        <p:nvSpPr>
          <p:cNvPr id="7171"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2700" dirty="0"/>
              <a:t>Other text editors</a:t>
            </a:r>
          </a:p>
          <a:p>
            <a:pPr lvl="1" eaLnBrk="1" hangingPunct="1">
              <a:lnSpc>
                <a:spcPct val="80000"/>
              </a:lnSpc>
            </a:pPr>
            <a:r>
              <a:rPr dirty="0"/>
              <a:t>There are other text editors.</a:t>
            </a:r>
          </a:p>
          <a:p>
            <a:pPr lvl="1" eaLnBrk="1" hangingPunct="1">
              <a:lnSpc>
                <a:spcPct val="80000"/>
              </a:lnSpc>
            </a:pPr>
            <a:r>
              <a:rPr dirty="0"/>
              <a:t>Winshell for free (</a:t>
            </a:r>
            <a:r>
              <a:rPr dirty="0">
                <a:hlinkClick r:id="rId2"/>
              </a:rPr>
              <a:t>http://www.winshell.de/</a:t>
            </a:r>
            <a:r>
              <a:rPr dirty="0"/>
              <a:t>)</a:t>
            </a:r>
          </a:p>
          <a:p>
            <a:pPr lvl="1" eaLnBrk="1" hangingPunct="1">
              <a:lnSpc>
                <a:spcPct val="80000"/>
              </a:lnSpc>
            </a:pPr>
            <a:r>
              <a:rPr dirty="0"/>
              <a:t>Scientific Workplace</a:t>
            </a:r>
          </a:p>
          <a:p>
            <a:pPr lvl="2" eaLnBrk="1" hangingPunct="1">
              <a:lnSpc>
                <a:spcPct val="80000"/>
              </a:lnSpc>
            </a:pPr>
            <a:r>
              <a:rPr dirty="0"/>
              <a:t>Combination of LaTeX and Mathematics program</a:t>
            </a:r>
          </a:p>
          <a:p>
            <a:pPr lvl="2" eaLnBrk="1" hangingPunct="1">
              <a:lnSpc>
                <a:spcPct val="80000"/>
              </a:lnSpc>
            </a:pPr>
            <a:r>
              <a:rPr dirty="0"/>
              <a:t>Does a good job of calculating and graphing, very user friendly, but expensive</a:t>
            </a:r>
          </a:p>
          <a:p>
            <a:pPr lvl="2" eaLnBrk="1" hangingPunct="1">
              <a:lnSpc>
                <a:spcPct val="80000"/>
              </a:lnSpc>
              <a:buNone/>
            </a:pPr>
            <a:endParaRPr dirty="0"/>
          </a:p>
          <a:p>
            <a:pPr eaLnBrk="1" hangingPunct="1">
              <a:lnSpc>
                <a:spcPct val="80000"/>
              </a:lnSpc>
            </a:pPr>
            <a:r>
              <a:rPr sz="2700" dirty="0"/>
              <a:t>In Mac</a:t>
            </a:r>
          </a:p>
          <a:p>
            <a:pPr eaLnBrk="1" hangingPunct="1">
              <a:lnSpc>
                <a:spcPct val="80000"/>
              </a:lnSpc>
            </a:pPr>
            <a:r>
              <a:rPr sz="2700" dirty="0"/>
              <a:t>TexShop </a:t>
            </a:r>
          </a:p>
          <a:p>
            <a:pPr lvl="1" eaLnBrk="1" hangingPunct="1">
              <a:lnSpc>
                <a:spcPct val="80000"/>
              </a:lnSpc>
            </a:pPr>
            <a:r>
              <a:rPr dirty="0"/>
              <a:t>Download for free </a:t>
            </a:r>
            <a:r>
              <a:rPr dirty="0">
                <a:hlinkClick r:id="rId3"/>
              </a:rPr>
              <a:t>http://www.uoregon.edu/~koch/texshop/</a:t>
            </a:r>
            <a:endParaRPr dirty="0"/>
          </a:p>
          <a:p>
            <a:pPr lvl="1" eaLnBrk="1" hangingPunct="1">
              <a:lnSpc>
                <a:spcPct val="80000"/>
              </a:lnSpc>
            </a:pPr>
            <a:r>
              <a:rPr dirty="0"/>
              <a:t>Includes everything!</a:t>
            </a:r>
          </a:p>
          <a:p>
            <a:pPr lvl="1" eaLnBrk="1" hangingPunct="1">
              <a:lnSpc>
                <a:spcPct val="80000"/>
              </a:lnSpc>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8473" y="149629"/>
            <a:ext cx="8326582" cy="1463040"/>
          </a:xfrm>
        </p:spPr>
        <p:txBody>
          <a:bodyPr>
            <a:normAutofit/>
          </a:bodyPr>
          <a:lstStyle/>
          <a:p>
            <a:r>
              <a:rPr lang="en-US" dirty="0" smtClean="0"/>
              <a:t>How To use Install Latex</a:t>
            </a:r>
            <a:endParaRPr lang="en-US" dirty="0"/>
          </a:p>
        </p:txBody>
      </p:sp>
      <p:sp>
        <p:nvSpPr>
          <p:cNvPr id="3" name="Subtitle 2"/>
          <p:cNvSpPr>
            <a:spLocks noGrp="1"/>
          </p:cNvSpPr>
          <p:nvPr>
            <p:ph type="subTitle" idx="1"/>
          </p:nvPr>
        </p:nvSpPr>
        <p:spPr>
          <a:xfrm>
            <a:off x="773085" y="1695797"/>
            <a:ext cx="11418916" cy="5162204"/>
          </a:xfrm>
        </p:spPr>
        <p:txBody>
          <a:bodyPr>
            <a:normAutofit fontScale="92500" lnSpcReduction="20000"/>
          </a:bodyPr>
          <a:lstStyle/>
          <a:p>
            <a:pPr marL="457200" indent="-457200" algn="l">
              <a:buAutoNum type="arabicParenR"/>
            </a:pPr>
            <a:r>
              <a:rPr lang="en-US" dirty="0" smtClean="0"/>
              <a:t>Install </a:t>
            </a:r>
            <a:r>
              <a:rPr lang="en-US" dirty="0" err="1" smtClean="0"/>
              <a:t>Miktex</a:t>
            </a:r>
            <a:r>
              <a:rPr lang="en-US" dirty="0" smtClean="0"/>
              <a:t> Complete Package (</a:t>
            </a:r>
            <a:r>
              <a:rPr lang="zh-CN" altLang="en-US" dirty="0" smtClean="0"/>
              <a:t>安装</a:t>
            </a:r>
            <a:r>
              <a:rPr lang="en-US" altLang="zh-CN" dirty="0" err="1" smtClean="0"/>
              <a:t>miktex</a:t>
            </a:r>
            <a:r>
              <a:rPr lang="zh-CN" altLang="en-US" dirty="0" smtClean="0"/>
              <a:t>完整软件包</a:t>
            </a:r>
            <a:r>
              <a:rPr lang="en-US" dirty="0" smtClean="0"/>
              <a:t>)</a:t>
            </a:r>
          </a:p>
          <a:p>
            <a:pPr marL="457200" indent="-457200" algn="l">
              <a:buFont typeface="Arial" panose="020B0604020202020204" pitchFamily="34" charset="0"/>
              <a:buAutoNum type="arabicParenR"/>
            </a:pPr>
            <a:r>
              <a:rPr lang="en-US" dirty="0" smtClean="0"/>
              <a:t>InsLyX-233-Installer </a:t>
            </a:r>
            <a:r>
              <a:rPr lang="en-US" dirty="0"/>
              <a:t>(LYX-233-</a:t>
            </a:r>
            <a:r>
              <a:rPr lang="ja-JP" altLang="en-US" dirty="0"/>
              <a:t>安装器</a:t>
            </a:r>
            <a:r>
              <a:rPr lang="en-US" dirty="0"/>
              <a:t>)</a:t>
            </a:r>
          </a:p>
          <a:p>
            <a:pPr marL="457200" indent="-457200" algn="l">
              <a:buAutoNum type="arabicParenR"/>
            </a:pPr>
            <a:r>
              <a:rPr lang="en-US" dirty="0" smtClean="0"/>
              <a:t>install </a:t>
            </a:r>
            <a:r>
              <a:rPr lang="en-US" dirty="0" err="1" smtClean="0"/>
              <a:t>WinEdit</a:t>
            </a:r>
            <a:r>
              <a:rPr lang="en-US" dirty="0" smtClean="0"/>
              <a:t> (</a:t>
            </a:r>
            <a:r>
              <a:rPr lang="ja-JP" altLang="en-US" dirty="0" smtClean="0"/>
              <a:t>安装</a:t>
            </a:r>
            <a:r>
              <a:rPr lang="en-US" dirty="0" err="1" smtClean="0"/>
              <a:t>winedit</a:t>
            </a:r>
            <a:r>
              <a:rPr lang="en-US" dirty="0" smtClean="0"/>
              <a:t>)</a:t>
            </a:r>
            <a:endParaRPr lang="en-US" dirty="0"/>
          </a:p>
          <a:p>
            <a:pPr marL="457200" indent="-457200" algn="l">
              <a:buAutoNum type="arabicParenR"/>
            </a:pPr>
            <a:r>
              <a:rPr lang="en-US" dirty="0" smtClean="0"/>
              <a:t>Install </a:t>
            </a:r>
            <a:r>
              <a:rPr lang="en-US" dirty="0" err="1" smtClean="0"/>
              <a:t>Mendeley</a:t>
            </a:r>
            <a:r>
              <a:rPr lang="en-US" dirty="0" smtClean="0"/>
              <a:t> </a:t>
            </a:r>
          </a:p>
          <a:p>
            <a:pPr marL="457200" indent="-457200" algn="l">
              <a:buAutoNum type="arabicParenR"/>
            </a:pPr>
            <a:r>
              <a:rPr lang="en-US" dirty="0" smtClean="0"/>
              <a:t>Install </a:t>
            </a:r>
            <a:r>
              <a:rPr lang="en-US" dirty="0" err="1" smtClean="0"/>
              <a:t>MathType</a:t>
            </a:r>
            <a:endParaRPr lang="en-US" dirty="0" smtClean="0"/>
          </a:p>
          <a:p>
            <a:pPr marL="457200" indent="-457200" algn="l">
              <a:buAutoNum type="arabicParenR"/>
            </a:pPr>
            <a:r>
              <a:rPr lang="en-US" dirty="0" smtClean="0"/>
              <a:t>Install </a:t>
            </a:r>
            <a:r>
              <a:rPr lang="en-US" dirty="0" err="1" smtClean="0"/>
              <a:t>mathpix</a:t>
            </a:r>
            <a:endParaRPr lang="en-US" dirty="0" smtClean="0"/>
          </a:p>
          <a:p>
            <a:pPr marL="457200" indent="-457200" algn="l">
              <a:buAutoNum type="arabicParenR"/>
            </a:pPr>
            <a:r>
              <a:rPr lang="en-US" dirty="0" smtClean="0"/>
              <a:t>Install origin</a:t>
            </a:r>
          </a:p>
          <a:p>
            <a:pPr marL="457200" indent="-457200" algn="l">
              <a:buAutoNum type="arabicParenR"/>
            </a:pPr>
            <a:r>
              <a:rPr lang="en-US" dirty="0"/>
              <a:t>Install </a:t>
            </a:r>
            <a:r>
              <a:rPr lang="en-US" dirty="0" err="1" smtClean="0"/>
              <a:t>grammarly</a:t>
            </a:r>
            <a:endParaRPr lang="en-US" dirty="0" smtClean="0"/>
          </a:p>
          <a:p>
            <a:pPr marL="457200" indent="-457200" algn="l">
              <a:buAutoNum type="arabicParenR"/>
            </a:pPr>
            <a:r>
              <a:rPr lang="en-US" dirty="0" smtClean="0">
                <a:hlinkClick r:id="rId2"/>
              </a:rPr>
              <a:t>https</a:t>
            </a:r>
            <a:r>
              <a:rPr lang="en-US" dirty="0">
                <a:hlinkClick r:id="rId2"/>
              </a:rPr>
              <a:t>://www.snapchart.co/main.html</a:t>
            </a:r>
            <a:r>
              <a:rPr lang="en-US" dirty="0" smtClean="0">
                <a:hlinkClick r:id="rId2"/>
              </a:rPr>
              <a:t>#</a:t>
            </a:r>
            <a:r>
              <a:rPr lang="en-US" dirty="0" smtClean="0"/>
              <a:t> (Edit Graphs)</a:t>
            </a:r>
          </a:p>
          <a:p>
            <a:pPr marL="457200" indent="-457200" algn="l">
              <a:buAutoNum type="arabicParenR"/>
            </a:pPr>
            <a:r>
              <a:rPr lang="en-US" dirty="0" smtClean="0">
                <a:hlinkClick r:id="rId3"/>
              </a:rPr>
              <a:t>https://apps.automeris.io/wpd/</a:t>
            </a:r>
            <a:r>
              <a:rPr lang="en-US" dirty="0" smtClean="0"/>
              <a:t>   (</a:t>
            </a:r>
            <a:r>
              <a:rPr lang="en-US" dirty="0" smtClean="0">
                <a:hlinkClick r:id="rId4"/>
              </a:rPr>
              <a:t>https://www.youtube.com/watch?v=P7GbGdMvopU</a:t>
            </a:r>
            <a:r>
              <a:rPr lang="en-US" dirty="0" smtClean="0"/>
              <a:t>) (Edit Graphs)</a:t>
            </a:r>
          </a:p>
          <a:p>
            <a:pPr marL="457200" indent="-457200" algn="l">
              <a:buAutoNum type="arabicParenR"/>
            </a:pPr>
            <a:r>
              <a:rPr lang="en-US" dirty="0" smtClean="0">
                <a:hlinkClick r:id="rId5"/>
              </a:rPr>
              <a:t>https</a:t>
            </a:r>
            <a:r>
              <a:rPr lang="en-US" dirty="0">
                <a:hlinkClick r:id="rId5"/>
              </a:rPr>
              <a:t>://</a:t>
            </a:r>
            <a:r>
              <a:rPr lang="en-US" dirty="0" smtClean="0">
                <a:hlinkClick r:id="rId5"/>
              </a:rPr>
              <a:t>copyleaks.com/compare</a:t>
            </a:r>
            <a:r>
              <a:rPr lang="en-US" dirty="0" smtClean="0"/>
              <a:t> (compare Files)</a:t>
            </a:r>
          </a:p>
          <a:p>
            <a:pPr marL="457200" indent="-457200" algn="l">
              <a:buAutoNum type="arabicParenR"/>
            </a:pPr>
            <a:r>
              <a:rPr lang="en-US" dirty="0">
                <a:hlinkClick r:id="rId6"/>
              </a:rPr>
              <a:t>https://</a:t>
            </a:r>
            <a:r>
              <a:rPr lang="en-US" dirty="0" smtClean="0">
                <a:hlinkClick r:id="rId6"/>
              </a:rPr>
              <a:t>www.onlinedoctranslator.com/en/translationform</a:t>
            </a:r>
            <a:r>
              <a:rPr lang="en-US" dirty="0" smtClean="0"/>
              <a:t> (Translate Complete File</a:t>
            </a:r>
            <a:r>
              <a:rPr lang="en-US" dirty="0" smtClean="0"/>
              <a:t>)</a:t>
            </a:r>
          </a:p>
          <a:p>
            <a:pPr marL="457200" indent="-457200" algn="l">
              <a:buAutoNum type="arabicParenR"/>
            </a:pPr>
            <a:r>
              <a:rPr lang="en-US" dirty="0" smtClean="0"/>
              <a:t>Quilt Bolt</a:t>
            </a:r>
          </a:p>
          <a:p>
            <a:pPr marL="457200" indent="-457200" algn="l">
              <a:buAutoNum type="arabicParenR"/>
            </a:pPr>
            <a:endParaRPr lang="en-US" dirty="0" smtClean="0"/>
          </a:p>
          <a:p>
            <a:pPr marL="457200" indent="-457200" algn="l">
              <a:buAutoNum type="arabicParenR"/>
            </a:pPr>
            <a:endParaRPr lang="en-US" dirty="0" smtClean="0"/>
          </a:p>
          <a:p>
            <a:pPr marL="457200" indent="-457200" algn="l">
              <a:buAutoNum type="arabicParenR"/>
            </a:pPr>
            <a:endParaRPr lang="en-US" dirty="0" smtClean="0"/>
          </a:p>
          <a:p>
            <a:pPr algn="l"/>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vert="horz" wrap="square" lIns="91440" tIns="45720" rIns="91440" bIns="45720" rtlCol="0" anchor="ctr" anchorCtr="0">
            <a:normAutofit/>
          </a:bodyPr>
          <a:lstStyle/>
          <a:p>
            <a:pPr eaLnBrk="1" hangingPunct="1"/>
            <a:r>
              <a:rPr dirty="0"/>
              <a:t>DIY</a:t>
            </a:r>
          </a:p>
        </p:txBody>
      </p:sp>
      <p:pic>
        <p:nvPicPr>
          <p:cNvPr id="2050" name="Picture 2"/>
          <p:cNvPicPr>
            <a:picLocks noGrp="1" noChangeAspect="1" noChangeArrowheads="1"/>
          </p:cNvPicPr>
          <p:nvPr>
            <p:ph idx="1"/>
          </p:nvPr>
        </p:nvPicPr>
        <p:blipFill>
          <a:blip r:embed="rId3"/>
          <a:srcRect l="32490" t="8418" r="14981" b="4034"/>
          <a:stretch>
            <a:fillRect/>
          </a:stretch>
        </p:blipFill>
        <p:spPr>
          <a:xfrm>
            <a:off x="1676400" y="1143000"/>
            <a:ext cx="2971800" cy="3962400"/>
          </a:xfrm>
          <a:ln w="38100" cap="sq">
            <a:solidFill>
              <a:srgbClr val="000000"/>
            </a:solidFill>
            <a:miter lim="800000"/>
            <a:headEnd/>
            <a:tailEnd/>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4"/>
          <a:srcRect l="32490" t="8418" r="14981" b="4034"/>
          <a:stretch>
            <a:fillRect/>
          </a:stretch>
        </p:blipFill>
        <p:spPr bwMode="auto">
          <a:xfrm>
            <a:off x="4572000" y="1905000"/>
            <a:ext cx="2971800" cy="3962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2"/>
          <p:cNvPicPr>
            <a:picLocks noChangeAspect="1" noChangeArrowheads="1"/>
          </p:cNvPicPr>
          <p:nvPr/>
        </p:nvPicPr>
        <p:blipFill>
          <a:blip r:embed="rId5"/>
          <a:srcRect l="32490" t="8418" r="14981" b="4034"/>
          <a:stretch>
            <a:fillRect/>
          </a:stretch>
        </p:blipFill>
        <p:spPr bwMode="auto">
          <a:xfrm>
            <a:off x="7467600" y="2743200"/>
            <a:ext cx="2971800" cy="3962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221793"/>
            <a:ext cx="4495800" cy="4528007"/>
          </a:xfrm>
          <a:prstGeom prst="rect">
            <a:avLst/>
          </a:prstGeom>
        </p:spPr>
      </p:pic>
      <p:pic>
        <p:nvPicPr>
          <p:cNvPr id="5" name="Picture 4"/>
          <p:cNvPicPr>
            <a:picLocks noChangeAspect="1"/>
          </p:cNvPicPr>
          <p:nvPr/>
        </p:nvPicPr>
        <p:blipFill>
          <a:blip r:embed="rId3"/>
          <a:stretch>
            <a:fillRect/>
          </a:stretch>
        </p:blipFill>
        <p:spPr>
          <a:xfrm>
            <a:off x="5334000" y="365125"/>
            <a:ext cx="5545667" cy="443967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vert="horz" wrap="square" lIns="91440" tIns="45720" rIns="91440" bIns="45720" rtlCol="0" anchor="ctr" anchorCtr="0">
            <a:normAutofit/>
          </a:bodyPr>
          <a:lstStyle/>
          <a:p>
            <a:pPr eaLnBrk="1" hangingPunct="1"/>
            <a:r>
              <a:rPr dirty="0"/>
              <a:t>Basic Document Structure</a:t>
            </a:r>
          </a:p>
        </p:txBody>
      </p:sp>
      <p:sp>
        <p:nvSpPr>
          <p:cNvPr id="5" name="Content Placeholder 4"/>
          <p:cNvSpPr>
            <a:spLocks noGrp="1"/>
          </p:cNvSpPr>
          <p:nvPr>
            <p:ph idx="1"/>
          </p:nvPr>
        </p:nvSpPr>
        <p:spPr/>
        <p:txBody>
          <a:bodyPr vert="horz" wrap="square" lIns="91440" tIns="45720" rIns="91440" bIns="45720" numCol="1" rtlCol="0" anchor="t" anchorCtr="0" compatLnSpc="1">
            <a:normAutofit fontScale="92500" lnSpcReduction="10000"/>
          </a:bodyPr>
          <a:lstStyle/>
          <a:p>
            <a:pPr marL="342900" indent="-342900">
              <a:lnSpc>
                <a:spcPct val="100000"/>
              </a:lnSpc>
              <a:spcBef>
                <a:spcPct val="20000"/>
              </a:spcBef>
              <a:defRPr/>
            </a:pPr>
            <a:r>
              <a:rPr lang="en-US" sz="3200" dirty="0"/>
              <a:t>The format of a document is pretty simple.</a:t>
            </a:r>
          </a:p>
          <a:p>
            <a:pPr marL="742950" lvl="1" indent="-285750">
              <a:lnSpc>
                <a:spcPct val="100000"/>
              </a:lnSpc>
              <a:spcBef>
                <a:spcPct val="20000"/>
              </a:spcBef>
              <a:buFont typeface="Arial" panose="020B0604020202020204" pitchFamily="34" charset="0"/>
              <a:buChar char="–"/>
              <a:defRPr/>
            </a:pPr>
            <a:r>
              <a:rPr lang="en-US" sz="2800" dirty="0"/>
              <a:t>In the preamble</a:t>
            </a:r>
          </a:p>
          <a:p>
            <a:pPr lvl="2">
              <a:lnSpc>
                <a:spcPct val="100000"/>
              </a:lnSpc>
              <a:spcBef>
                <a:spcPct val="20000"/>
              </a:spcBef>
              <a:defRPr/>
            </a:pPr>
            <a:r>
              <a:rPr lang="en-US" sz="2400" dirty="0" err="1"/>
              <a:t>Documentclass</a:t>
            </a:r>
            <a:endParaRPr lang="en-US" sz="2400" dirty="0"/>
          </a:p>
          <a:p>
            <a:pPr lvl="2">
              <a:lnSpc>
                <a:spcPct val="100000"/>
              </a:lnSpc>
              <a:spcBef>
                <a:spcPct val="20000"/>
              </a:spcBef>
              <a:defRPr/>
            </a:pPr>
            <a:r>
              <a:rPr lang="en-US" sz="2400" dirty="0"/>
              <a:t>Packages</a:t>
            </a:r>
          </a:p>
          <a:p>
            <a:pPr marL="742950" lvl="1" indent="-285750">
              <a:lnSpc>
                <a:spcPct val="100000"/>
              </a:lnSpc>
              <a:spcBef>
                <a:spcPct val="20000"/>
              </a:spcBef>
              <a:buFont typeface="Arial" panose="020B0604020202020204" pitchFamily="34" charset="0"/>
              <a:buChar char="–"/>
              <a:defRPr/>
            </a:pPr>
            <a:r>
              <a:rPr lang="en-US" sz="2800" dirty="0"/>
              <a:t>In the front matter</a:t>
            </a:r>
          </a:p>
          <a:p>
            <a:pPr lvl="2">
              <a:lnSpc>
                <a:spcPct val="100000"/>
              </a:lnSpc>
              <a:spcBef>
                <a:spcPct val="20000"/>
              </a:spcBef>
              <a:defRPr/>
            </a:pPr>
            <a:r>
              <a:rPr lang="en-US" sz="2400" dirty="0"/>
              <a:t>Title/author</a:t>
            </a:r>
          </a:p>
          <a:p>
            <a:pPr marL="742950" lvl="1" indent="-285750">
              <a:lnSpc>
                <a:spcPct val="100000"/>
              </a:lnSpc>
              <a:spcBef>
                <a:spcPct val="20000"/>
              </a:spcBef>
              <a:buFont typeface="Arial" panose="020B0604020202020204" pitchFamily="34" charset="0"/>
              <a:buChar char="–"/>
              <a:defRPr/>
            </a:pPr>
            <a:r>
              <a:rPr lang="en-US" sz="2800" dirty="0"/>
              <a:t>In the body</a:t>
            </a:r>
          </a:p>
          <a:p>
            <a:pPr lvl="2">
              <a:lnSpc>
                <a:spcPct val="100000"/>
              </a:lnSpc>
              <a:spcBef>
                <a:spcPct val="20000"/>
              </a:spcBef>
              <a:defRPr/>
            </a:pPr>
            <a:r>
              <a:rPr lang="en-US" sz="2400" dirty="0"/>
              <a:t>Contents</a:t>
            </a:r>
          </a:p>
          <a:p>
            <a:pPr marL="742950" lvl="1" indent="-285750">
              <a:lnSpc>
                <a:spcPct val="100000"/>
              </a:lnSpc>
              <a:spcBef>
                <a:spcPct val="20000"/>
              </a:spcBef>
              <a:buFont typeface="Arial" panose="020B0604020202020204" pitchFamily="34" charset="0"/>
              <a:buChar char="–"/>
              <a:defRPr/>
            </a:pPr>
            <a:r>
              <a:rPr lang="en-US" sz="2800" dirty="0"/>
              <a:t>In the back matter</a:t>
            </a:r>
          </a:p>
          <a:p>
            <a:pPr lvl="2">
              <a:lnSpc>
                <a:spcPct val="100000"/>
              </a:lnSpc>
              <a:spcBef>
                <a:spcPct val="20000"/>
              </a:spcBef>
              <a:defRPr/>
            </a:pPr>
            <a:r>
              <a:rPr lang="en-US" sz="2400" dirty="0"/>
              <a:t>bibliography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rtlCol="0" anchor="ctr" anchorCtr="0">
            <a:normAutofit/>
          </a:bodyPr>
          <a:lstStyle/>
          <a:p>
            <a:pPr eaLnBrk="1" hangingPunct="1"/>
            <a:r>
              <a:rPr dirty="0"/>
              <a:t>In the Preamble</a:t>
            </a:r>
          </a:p>
        </p:txBody>
      </p:sp>
      <p:sp>
        <p:nvSpPr>
          <p:cNvPr id="10243" name="Content Placeholder 2"/>
          <p:cNvSpPr>
            <a:spLocks noGrp="1"/>
          </p:cNvSpPr>
          <p:nvPr>
            <p:ph idx="1"/>
          </p:nvPr>
        </p:nvSpPr>
        <p:spPr/>
        <p:txBody>
          <a:bodyPr vert="horz" wrap="square" lIns="91440" tIns="45720" rIns="91440" bIns="45720" rtlCol="0" anchor="t" anchorCtr="0">
            <a:normAutofit/>
          </a:bodyPr>
          <a:lstStyle/>
          <a:p>
            <a:pPr eaLnBrk="1" hangingPunct="1"/>
            <a:r>
              <a:rPr dirty="0"/>
              <a:t>You specify your document class.</a:t>
            </a:r>
          </a:p>
          <a:p>
            <a:pPr lvl="1" eaLnBrk="1" hangingPunct="1"/>
            <a:r>
              <a:rPr dirty="0"/>
              <a:t>Document classes: letter, article, report, book, slides(beamer, prosper)</a:t>
            </a:r>
          </a:p>
          <a:p>
            <a:pPr lvl="2" eaLnBrk="1" hangingPunct="1"/>
            <a:r>
              <a:rPr dirty="0"/>
              <a:t>\documentclass[12pt]{article}</a:t>
            </a:r>
          </a:p>
          <a:p>
            <a:pPr lvl="2" eaLnBrk="1" hangingPunct="1"/>
            <a:r>
              <a:rPr dirty="0">
                <a:solidFill>
                  <a:srgbClr val="FF0000"/>
                </a:solidFill>
              </a:rPr>
              <a:t>Backslash – at the beginning of text markup command</a:t>
            </a:r>
          </a:p>
          <a:p>
            <a:pPr lvl="1" eaLnBrk="1" hangingPunct="1"/>
            <a:r>
              <a:rPr dirty="0"/>
              <a:t>Packages: numerous packages are available</a:t>
            </a:r>
          </a:p>
          <a:p>
            <a:pPr lvl="2" eaLnBrk="1" hangingPunct="1"/>
            <a:r>
              <a:rPr dirty="0"/>
              <a:t>\usepackage[margin=1in]{geometry}</a:t>
            </a:r>
          </a:p>
          <a:p>
            <a:pPr lvl="2" eaLnBrk="1" hangingPunct="1"/>
            <a:r>
              <a:rPr dirty="0"/>
              <a:t>\usepackage{setspace}</a:t>
            </a:r>
          </a:p>
          <a:p>
            <a:pPr lvl="2" eaLnBrk="1" hangingPunct="1"/>
            <a:r>
              <a:rPr dirty="0"/>
              <a:t>\usepackage{harvard}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1267" name="Picture 2"/>
          <p:cNvPicPr>
            <a:picLocks noGrp="1" noChangeAspect="1"/>
          </p:cNvPicPr>
          <p:nvPr>
            <p:ph idx="1"/>
          </p:nvPr>
        </p:nvPicPr>
        <p:blipFill>
          <a:blip r:embed="rId2"/>
          <a:srcRect r="35896" b="47115"/>
          <a:stretch>
            <a:fillRect/>
          </a:stretch>
        </p:blipFill>
        <p:spPr>
          <a:xfrm>
            <a:off x="1974850" y="685800"/>
            <a:ext cx="8312150" cy="54864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vert="horz" wrap="square" lIns="91440" tIns="45720" rIns="91440" bIns="45720" rtlCol="0" anchor="ctr" anchorCtr="0">
            <a:normAutofit/>
          </a:bodyPr>
          <a:lstStyle/>
          <a:p>
            <a:pPr eaLnBrk="1" hangingPunct="1"/>
            <a:r>
              <a:rPr dirty="0"/>
              <a:t>In the Front Matter</a:t>
            </a:r>
          </a:p>
        </p:txBody>
      </p:sp>
      <p:sp>
        <p:nvSpPr>
          <p:cNvPr id="12291" name="Content Placeholder 2"/>
          <p:cNvSpPr>
            <a:spLocks noGrp="1"/>
          </p:cNvSpPr>
          <p:nvPr>
            <p:ph idx="1"/>
          </p:nvPr>
        </p:nvSpPr>
        <p:spPr/>
        <p:txBody>
          <a:bodyPr vert="horz" wrap="square" lIns="91440" tIns="45720" rIns="91440" bIns="45720" rtlCol="0" anchor="t" anchorCtr="0">
            <a:normAutofit/>
          </a:bodyPr>
          <a:lstStyle/>
          <a:p>
            <a:pPr eaLnBrk="1" hangingPunct="1"/>
            <a:r>
              <a:rPr dirty="0"/>
              <a:t>\begin{document}</a:t>
            </a:r>
          </a:p>
          <a:p>
            <a:pPr eaLnBrk="1" hangingPunct="1"/>
            <a:r>
              <a:rPr dirty="0"/>
              <a:t>\title{}</a:t>
            </a:r>
          </a:p>
          <a:p>
            <a:pPr eaLnBrk="1" hangingPunct="1"/>
            <a:r>
              <a:rPr dirty="0"/>
              <a:t>\author{}</a:t>
            </a:r>
          </a:p>
          <a:p>
            <a:pPr eaLnBrk="1" hangingPunct="1"/>
            <a:r>
              <a:rPr dirty="0"/>
              <a:t>\maketitle</a:t>
            </a:r>
          </a:p>
          <a:p>
            <a:pPr eaLnBrk="1" hangingPunct="1"/>
            <a:r>
              <a:rPr dirty="0"/>
              <a:t>\begin{abstract}</a:t>
            </a:r>
          </a:p>
          <a:p>
            <a:pPr eaLnBrk="1" hangingPunct="1"/>
            <a:r>
              <a:rPr dirty="0"/>
              <a:t>\end{abstract}</a:t>
            </a:r>
          </a:p>
          <a:p>
            <a:pPr eaLnBrk="1" hangingPunct="1"/>
            <a:r>
              <a:rPr dirty="0"/>
              <a:t>\pagebreak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3315" name="Picture 2"/>
          <p:cNvPicPr>
            <a:picLocks noGrp="1" noChangeAspect="1"/>
          </p:cNvPicPr>
          <p:nvPr>
            <p:ph idx="1"/>
          </p:nvPr>
        </p:nvPicPr>
        <p:blipFill>
          <a:blip r:embed="rId2"/>
          <a:srcRect r="37627" b="33897"/>
          <a:stretch>
            <a:fillRect/>
          </a:stretch>
        </p:blipFill>
        <p:spPr>
          <a:xfrm>
            <a:off x="1981200" y="152401"/>
            <a:ext cx="7620000" cy="6461125"/>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vert="horz" wrap="square" lIns="91440" tIns="45720" rIns="91440" bIns="45720" rtlCol="0" anchor="ctr" anchorCtr="0">
            <a:normAutofit/>
          </a:bodyPr>
          <a:lstStyle/>
          <a:p>
            <a:pPr eaLnBrk="1" hangingPunct="1"/>
            <a:r>
              <a:rPr dirty="0"/>
              <a:t>In the Body</a:t>
            </a:r>
          </a:p>
        </p:txBody>
      </p:sp>
      <p:sp>
        <p:nvSpPr>
          <p:cNvPr id="3" name="Content Placeholder 2"/>
          <p:cNvSpPr>
            <a:spLocks noGrp="1"/>
          </p:cNvSpPr>
          <p:nvPr>
            <p:ph idx="1"/>
          </p:nvPr>
        </p:nvSpPr>
        <p:spPr/>
        <p:txBody>
          <a:bodyPr vert="horz" wrap="square" lIns="91440" tIns="45720" rIns="91440" bIns="45720" numCol="1" rtlCol="0" anchor="t" anchorCtr="0" compatLnSpc="1">
            <a:normAutofit lnSpcReduction="10000"/>
          </a:bodyPr>
          <a:lstStyle/>
          <a:p>
            <a:pPr marL="342900" indent="-342900">
              <a:lnSpc>
                <a:spcPct val="100000"/>
              </a:lnSpc>
              <a:spcBef>
                <a:spcPct val="20000"/>
              </a:spcBef>
              <a:defRPr/>
            </a:pPr>
            <a:r>
              <a:rPr lang="en-US" sz="3200" dirty="0"/>
              <a:t>To begin a new section</a:t>
            </a:r>
          </a:p>
          <a:p>
            <a:pPr marL="342900" indent="-342900">
              <a:lnSpc>
                <a:spcPct val="100000"/>
              </a:lnSpc>
              <a:spcBef>
                <a:spcPct val="20000"/>
              </a:spcBef>
              <a:defRPr/>
            </a:pPr>
            <a:r>
              <a:rPr lang="en-US" sz="3200" dirty="0"/>
              <a:t>\section{}</a:t>
            </a:r>
          </a:p>
          <a:p>
            <a:pPr marL="742950" lvl="1" indent="-285750">
              <a:lnSpc>
                <a:spcPct val="100000"/>
              </a:lnSpc>
              <a:spcBef>
                <a:spcPct val="20000"/>
              </a:spcBef>
              <a:buFont typeface="Arial" panose="020B0604020202020204" pitchFamily="34" charset="0"/>
              <a:buChar char="–"/>
              <a:defRPr/>
            </a:pPr>
            <a:r>
              <a:rPr lang="en-US" sz="2800" dirty="0"/>
              <a:t>Similarly, \subsection{}, \</a:t>
            </a:r>
            <a:r>
              <a:rPr lang="en-US" sz="2800" dirty="0" err="1"/>
              <a:t>subsubsection</a:t>
            </a:r>
            <a:r>
              <a:rPr lang="en-US" sz="2800" dirty="0"/>
              <a:t>{}, \</a:t>
            </a:r>
            <a:r>
              <a:rPr lang="en-US" sz="2800" dirty="0" err="1"/>
              <a:t>subsubsubsection</a:t>
            </a:r>
            <a:r>
              <a:rPr lang="en-US" sz="2800" dirty="0"/>
              <a:t>{}</a:t>
            </a:r>
          </a:p>
          <a:p>
            <a:pPr marL="742950" lvl="1" indent="-285750">
              <a:lnSpc>
                <a:spcPct val="100000"/>
              </a:lnSpc>
              <a:spcBef>
                <a:spcPct val="20000"/>
              </a:spcBef>
              <a:buFont typeface="Arial" panose="020B0604020202020204" pitchFamily="34" charset="0"/>
              <a:buChar char="–"/>
              <a:defRPr/>
            </a:pPr>
            <a:r>
              <a:rPr lang="en-US" sz="2800" dirty="0" err="1"/>
              <a:t>LaTeX</a:t>
            </a:r>
            <a:r>
              <a:rPr lang="en-US" sz="2800" dirty="0"/>
              <a:t> does automatic numbering. If you don’t like it, use section*{}</a:t>
            </a:r>
          </a:p>
          <a:p>
            <a:pPr marL="342900" indent="-342900">
              <a:lnSpc>
                <a:spcPct val="100000"/>
              </a:lnSpc>
              <a:spcBef>
                <a:spcPct val="20000"/>
              </a:spcBef>
              <a:defRPr/>
            </a:pPr>
            <a:r>
              <a:rPr lang="en-US" sz="3200" dirty="0"/>
              <a:t>\</a:t>
            </a:r>
            <a:r>
              <a:rPr lang="en-US" sz="3200" dirty="0" err="1"/>
              <a:t>emph</a:t>
            </a:r>
            <a:r>
              <a:rPr lang="en-US" sz="3200" dirty="0"/>
              <a:t>{}, \</a:t>
            </a:r>
            <a:r>
              <a:rPr lang="en-US" sz="3200" dirty="0" err="1"/>
              <a:t>textbf</a:t>
            </a:r>
            <a:r>
              <a:rPr lang="en-US" sz="3200" dirty="0"/>
              <a:t>{}</a:t>
            </a:r>
          </a:p>
          <a:p>
            <a:pPr marL="342900" indent="-342900">
              <a:lnSpc>
                <a:spcPct val="100000"/>
              </a:lnSpc>
              <a:spcBef>
                <a:spcPct val="20000"/>
              </a:spcBef>
              <a:defRPr/>
            </a:pPr>
            <a:r>
              <a:rPr lang="en-US" sz="3200" dirty="0"/>
              <a:t>\</a:t>
            </a:r>
            <a:r>
              <a:rPr lang="en-US" sz="3200" dirty="0" err="1"/>
              <a:t>singlespacing</a:t>
            </a:r>
            <a:r>
              <a:rPr lang="en-US" sz="3200" dirty="0"/>
              <a:t>, \</a:t>
            </a:r>
            <a:r>
              <a:rPr lang="en-US" sz="3200" dirty="0" err="1"/>
              <a:t>doublespacing</a:t>
            </a:r>
            <a:r>
              <a:rPr lang="en-US" sz="3200" dirty="0"/>
              <a:t>, \</a:t>
            </a:r>
            <a:r>
              <a:rPr lang="en-US" sz="3200" dirty="0" err="1"/>
              <a:t>onehalfspacing</a:t>
            </a:r>
            <a:endParaRPr lang="en-US" sz="3200" dirty="0"/>
          </a:p>
          <a:p>
            <a:pPr marL="342900" indent="-342900">
              <a:lnSpc>
                <a:spcPct val="100000"/>
              </a:lnSpc>
              <a:spcBef>
                <a:spcPct val="20000"/>
              </a:spcBef>
              <a:defRPr/>
            </a:pPr>
            <a:r>
              <a:rPr lang="en-US" sz="3200" dirty="0"/>
              <a:t>\centering or \begin{centering} &amp; \end{centering}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91440" tIns="45720" rIns="91440" bIns="45720" rtlCol="0" anchor="ctr" anchorCtr="0">
            <a:normAutofit/>
          </a:bodyPr>
          <a:lstStyle/>
          <a:p>
            <a:pPr eaLnBrk="1" hangingPunct="1"/>
            <a:r>
              <a:rPr dirty="0"/>
              <a:t>Footnotes/Quotes/Equations</a:t>
            </a:r>
          </a:p>
        </p:txBody>
      </p:sp>
      <p:sp>
        <p:nvSpPr>
          <p:cNvPr id="15363"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2700" dirty="0"/>
              <a:t>\footnote{}</a:t>
            </a:r>
          </a:p>
          <a:p>
            <a:pPr eaLnBrk="1" hangingPunct="1">
              <a:lnSpc>
                <a:spcPct val="80000"/>
              </a:lnSpc>
            </a:pPr>
            <a:r>
              <a:rPr sz="2700" dirty="0"/>
              <a:t>\begin{quote} &amp; \end{quote}</a:t>
            </a:r>
          </a:p>
          <a:p>
            <a:pPr eaLnBrk="1" hangingPunct="1">
              <a:lnSpc>
                <a:spcPct val="80000"/>
              </a:lnSpc>
            </a:pPr>
            <a:r>
              <a:rPr sz="2700" dirty="0"/>
              <a:t>`   ’, ``   ’’ for quatations</a:t>
            </a:r>
          </a:p>
          <a:p>
            <a:pPr eaLnBrk="1" hangingPunct="1">
              <a:lnSpc>
                <a:spcPct val="80000"/>
              </a:lnSpc>
            </a:pPr>
            <a:r>
              <a:rPr sz="2700" dirty="0"/>
              <a:t>Mathematical Equations</a:t>
            </a:r>
          </a:p>
          <a:p>
            <a:pPr lvl="1" eaLnBrk="1" hangingPunct="1">
              <a:lnSpc>
                <a:spcPct val="80000"/>
              </a:lnSpc>
            </a:pPr>
            <a:r>
              <a:rPr dirty="0"/>
              <a:t>Math always in between $ &amp; $</a:t>
            </a:r>
          </a:p>
          <a:p>
            <a:pPr lvl="2" eaLnBrk="1" hangingPunct="1">
              <a:lnSpc>
                <a:spcPct val="80000"/>
              </a:lnSpc>
            </a:pPr>
            <a:r>
              <a:rPr dirty="0"/>
              <a:t>Alternatively, \begin{equation} &amp; \end{equation}</a:t>
            </a:r>
          </a:p>
          <a:p>
            <a:pPr lvl="1" eaLnBrk="1" hangingPunct="1">
              <a:lnSpc>
                <a:spcPct val="80000"/>
              </a:lnSpc>
            </a:pPr>
            <a:r>
              <a:rPr dirty="0"/>
              <a:t>$ 1+4=5 $</a:t>
            </a:r>
          </a:p>
          <a:p>
            <a:pPr lvl="1" eaLnBrk="1" hangingPunct="1">
              <a:lnSpc>
                <a:spcPct val="80000"/>
              </a:lnSpc>
            </a:pPr>
            <a:r>
              <a:rPr dirty="0"/>
              <a:t>\frac{}{}, \sqrt{}, \sum_{k=1}^{n}</a:t>
            </a:r>
          </a:p>
          <a:p>
            <a:pPr lvl="1" eaLnBrk="1" hangingPunct="1">
              <a:lnSpc>
                <a:spcPct val="80000"/>
              </a:lnSpc>
            </a:pPr>
            <a:r>
              <a:rPr dirty="0"/>
              <a:t>^{}, _{}</a:t>
            </a:r>
          </a:p>
          <a:p>
            <a:pPr lvl="1" eaLnBrk="1" hangingPunct="1">
              <a:lnSpc>
                <a:spcPct val="80000"/>
              </a:lnSpc>
            </a:pPr>
            <a:r>
              <a:rPr dirty="0"/>
              <a:t>\greek letters (e.g. \alpha or \Alpha)</a:t>
            </a:r>
          </a:p>
          <a:p>
            <a:pPr lvl="1" eaLnBrk="1" hangingPunct="1">
              <a:lnSpc>
                <a:spcPct val="80000"/>
              </a:lnSpc>
            </a:pPr>
            <a:r>
              <a:rPr dirty="0"/>
              <a:t>WinEdt also provides click and type functions.</a:t>
            </a:r>
          </a:p>
          <a:p>
            <a:pPr lvl="1" eaLnBrk="1" hangingPunct="1">
              <a:lnSpc>
                <a:spcPct val="80000"/>
              </a:lnSpc>
            </a:pP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vert="horz" wrap="square" lIns="91440" tIns="45720" rIns="91440" bIns="45720" rtlCol="0" anchor="ctr" anchorCtr="0">
            <a:normAutofit/>
          </a:bodyPr>
          <a:lstStyle/>
          <a:p>
            <a:pPr eaLnBrk="1" hangingPunct="1"/>
            <a:r>
              <a:rPr dirty="0"/>
              <a:t>Citations</a:t>
            </a:r>
          </a:p>
        </p:txBody>
      </p:sp>
      <p:sp>
        <p:nvSpPr>
          <p:cNvPr id="16387" name="Content Placeholder 2"/>
          <p:cNvSpPr>
            <a:spLocks noGrp="1"/>
          </p:cNvSpPr>
          <p:nvPr>
            <p:ph idx="1"/>
          </p:nvPr>
        </p:nvSpPr>
        <p:spPr/>
        <p:txBody>
          <a:bodyPr vert="horz" wrap="square" lIns="91440" tIns="45720" rIns="91440" bIns="45720" rtlCol="0" anchor="t" anchorCtr="0">
            <a:normAutofit/>
          </a:bodyPr>
          <a:lstStyle/>
          <a:p>
            <a:pPr eaLnBrk="1" hangingPunct="1"/>
            <a:r>
              <a:rPr dirty="0"/>
              <a:t>\cite{bibtexkey}, citeyear{bibtexkey}</a:t>
            </a:r>
          </a:p>
          <a:p>
            <a:pPr eaLnBrk="1" hangingPunct="1"/>
            <a:r>
              <a:rPr dirty="0"/>
              <a:t>It is more convenient to create a bibliography file, called bibtex file(.bib) and use it as needed.</a:t>
            </a:r>
          </a:p>
          <a:p>
            <a:pPr eaLnBrk="1" hangingPunct="1"/>
            <a:r>
              <a:rPr dirty="0"/>
              <a:t>WinEdt is capable of creating a bib file, but there are more convenient tools out there.</a:t>
            </a:r>
          </a:p>
          <a:p>
            <a:pPr eaLnBrk="1" hangingPunct="1"/>
            <a:r>
              <a:rPr dirty="0"/>
              <a:t>JabRef (</a:t>
            </a:r>
            <a:r>
              <a:rPr dirty="0">
                <a:hlinkClick r:id="rId2"/>
              </a:rPr>
              <a:t>http://jabref.sourceforge.net/</a:t>
            </a:r>
            <a:r>
              <a:rPr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Ranking  and Conference Ranking Check </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 </a:t>
            </a:r>
            <a:r>
              <a:rPr lang="en-US" dirty="0" err="1" smtClean="0"/>
              <a:t>Letpub</a:t>
            </a:r>
            <a:r>
              <a:rPr lang="en-US" dirty="0" smtClean="0"/>
              <a:t> Check  SCI Journal Ranking</a:t>
            </a:r>
            <a:r>
              <a:rPr lang="en-US" dirty="0" smtClean="0">
                <a:hlinkClick r:id="rId2"/>
              </a:rPr>
              <a:t> </a:t>
            </a:r>
            <a:r>
              <a:rPr lang="en-US" sz="900" dirty="0" smtClean="0">
                <a:hlinkClick r:id="rId2"/>
              </a:rPr>
              <a:t>http</a:t>
            </a:r>
            <a:r>
              <a:rPr lang="en-US" sz="900" dirty="0">
                <a:hlinkClick r:id="rId2"/>
              </a:rPr>
              <a:t>://www.letpub.com.cn/index.php?page=journalapp&amp;fieldtag=all&amp;firstletter</a:t>
            </a:r>
            <a:r>
              <a:rPr lang="en-US" sz="900" dirty="0" smtClean="0">
                <a:hlinkClick r:id="rId2"/>
              </a:rPr>
              <a:t>=</a:t>
            </a:r>
            <a:endParaRPr lang="en-US" sz="900" dirty="0" smtClean="0"/>
          </a:p>
          <a:p>
            <a:pPr marL="514350" indent="-514350">
              <a:buFont typeface="+mj-lt"/>
              <a:buAutoNum type="arabicPeriod"/>
            </a:pPr>
            <a:r>
              <a:rPr lang="en-US" dirty="0" smtClean="0"/>
              <a:t>Conference rank </a:t>
            </a:r>
            <a:r>
              <a:rPr lang="en-US" sz="900" dirty="0">
                <a:hlinkClick r:id="rId3"/>
              </a:rPr>
              <a:t>http://www.conferenceranks.com/?searchall=NLDB</a:t>
            </a:r>
            <a:r>
              <a:rPr lang="en-US" sz="900" dirty="0" smtClean="0">
                <a:hlinkClick r:id="rId3"/>
              </a:rPr>
              <a:t>#</a:t>
            </a:r>
            <a:endParaRPr lang="en-US" dirty="0" smtClean="0"/>
          </a:p>
          <a:p>
            <a:pPr marL="514350" indent="-514350">
              <a:buFont typeface="+mj-lt"/>
              <a:buAutoNum type="arabicPeriod"/>
            </a:pPr>
            <a:r>
              <a:rPr lang="en-US" dirty="0" smtClean="0"/>
              <a:t>Engineering Village (Check EI Journal  indexing) </a:t>
            </a:r>
            <a:r>
              <a:rPr lang="en-US" sz="900" dirty="0">
                <a:hlinkClick r:id="rId4"/>
              </a:rPr>
              <a:t>https://www.engineeringvillage.com/search/quick.url?CID=quickSearch&amp;database=1</a:t>
            </a:r>
            <a:endParaRPr lang="en-US" sz="900" dirty="0"/>
          </a:p>
          <a:p>
            <a:pPr marL="514350" indent="-514350">
              <a:buFont typeface="+mj-lt"/>
              <a:buAutoNum type="arabicPeriod"/>
            </a:pPr>
            <a:r>
              <a:rPr lang="en-US" dirty="0" err="1" smtClean="0"/>
              <a:t>Clarative</a:t>
            </a:r>
            <a:r>
              <a:rPr lang="en-US" dirty="0" smtClean="0"/>
              <a:t> analytic JCR Ranking  </a:t>
            </a:r>
            <a:r>
              <a:rPr lang="en-US" dirty="0" smtClean="0">
                <a:hlinkClick r:id="rId5"/>
              </a:rPr>
              <a:t>https</a:t>
            </a:r>
            <a:r>
              <a:rPr lang="en-US" dirty="0">
                <a:hlinkClick r:id="rId5"/>
              </a:rPr>
              <a:t>://clarivate.com</a:t>
            </a:r>
            <a:r>
              <a:rPr lang="en-US" dirty="0" smtClean="0">
                <a:hlinkClick r:id="rId5"/>
              </a:rPr>
              <a:t>/</a:t>
            </a:r>
          </a:p>
          <a:p>
            <a:pPr marL="514350" indent="-514350">
              <a:buFont typeface="+mj-lt"/>
              <a:buAutoNum type="arabicPeriod"/>
            </a:pPr>
            <a:r>
              <a:rPr lang="en-US" dirty="0" smtClean="0">
                <a:hlinkClick r:id="rId5"/>
              </a:rPr>
              <a:t>C</a:t>
            </a:r>
            <a:r>
              <a:rPr lang="en-US" dirty="0" smtClean="0"/>
              <a:t>CF </a:t>
            </a:r>
            <a:r>
              <a:rPr lang="en-US" sz="900" dirty="0"/>
              <a:t>https://www.ccf.org.cn/Academic_Evaluation/By_category/</a:t>
            </a:r>
          </a:p>
          <a:p>
            <a:pPr marL="514350" indent="-514350">
              <a:buFont typeface="+mj-lt"/>
              <a:buAutoNum type="arabicPeriod"/>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0" indent="0">
              <a:buNone/>
            </a:pPr>
            <a:endParaRPr lang="en-US" dirty="0" smtClean="0"/>
          </a:p>
          <a:p>
            <a:pPr marL="0" indent="0">
              <a:buNone/>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514350" indent="-514350">
              <a:buFont typeface="+mj-lt"/>
              <a:buAutoNum type="arabicPeriod"/>
            </a:pPr>
            <a:endParaRPr lang="en-US" sz="900" dirty="0"/>
          </a:p>
          <a:p>
            <a:pPr marL="514350" indent="-514350">
              <a:buFont typeface="+mj-lt"/>
              <a:buAutoNum type="arabicPeriod"/>
            </a:pPr>
            <a:endParaRPr lang="en-US" sz="900" dirty="0" smtClean="0"/>
          </a:p>
          <a:p>
            <a:pPr marL="514350" indent="-514350">
              <a:buFont typeface="+mj-lt"/>
              <a:buAutoNum type="arabicPeriod"/>
            </a:pPr>
            <a:endParaRPr lang="en-US" sz="900" dirty="0" smtClean="0"/>
          </a:p>
          <a:p>
            <a:pPr marL="0" indent="0">
              <a:buNone/>
            </a:pPr>
            <a:endParaRPr lang="en-US" sz="900" dirty="0" smtClean="0"/>
          </a:p>
          <a:p>
            <a:pPr marL="514350" indent="-514350">
              <a:buFont typeface="+mj-lt"/>
              <a:buAutoNum type="arabicPeriod"/>
            </a:pPr>
            <a:endParaRPr lang="en-US" sz="900"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7411" name="Picture 2"/>
          <p:cNvPicPr>
            <a:picLocks noGrp="1" noChangeAspect="1"/>
          </p:cNvPicPr>
          <p:nvPr>
            <p:ph idx="1"/>
          </p:nvPr>
        </p:nvPicPr>
        <p:blipFill>
          <a:blip r:embed="rId2"/>
          <a:srcRect r="19022" b="12453"/>
          <a:stretch>
            <a:fillRect/>
          </a:stretch>
        </p:blipFill>
        <p:spPr>
          <a:xfrm>
            <a:off x="2133600" y="1"/>
            <a:ext cx="7924800" cy="6854825"/>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8435" name="Picture 2"/>
          <p:cNvPicPr>
            <a:picLocks noGrp="1" noChangeAspect="1"/>
          </p:cNvPicPr>
          <p:nvPr>
            <p:ph idx="1"/>
          </p:nvPr>
        </p:nvPicPr>
        <p:blipFill>
          <a:blip r:embed="rId2"/>
          <a:srcRect r="-893" b="8482"/>
          <a:stretch>
            <a:fillRect/>
          </a:stretch>
        </p:blipFill>
        <p:spPr>
          <a:xfrm>
            <a:off x="1524000" y="76200"/>
            <a:ext cx="9240838" cy="6705600"/>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9459" name="Picture 2"/>
          <p:cNvPicPr>
            <a:picLocks noGrp="1" noChangeAspect="1"/>
          </p:cNvPicPr>
          <p:nvPr>
            <p:ph idx="1"/>
          </p:nvPr>
        </p:nvPicPr>
        <p:blipFill>
          <a:blip r:embed="rId2"/>
          <a:srcRect r="165" b="5717"/>
          <a:stretch>
            <a:fillRect/>
          </a:stretch>
        </p:blipFill>
        <p:spPr>
          <a:xfrm>
            <a:off x="1524000" y="1"/>
            <a:ext cx="9067800" cy="6850063"/>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1440" tIns="45720" rIns="91440" bIns="45720" rtlCol="0" anchor="ctr" anchorCtr="0">
            <a:normAutofit/>
          </a:bodyPr>
          <a:lstStyle/>
          <a:p>
            <a:pPr eaLnBrk="1" hangingPunct="1"/>
            <a:r>
              <a:rPr dirty="0"/>
              <a:t>Creating a Table</a:t>
            </a:r>
          </a:p>
        </p:txBody>
      </p:sp>
      <p:sp>
        <p:nvSpPr>
          <p:cNvPr id="20483" name="Content Placeholder 2"/>
          <p:cNvSpPr>
            <a:spLocks noGrp="1"/>
          </p:cNvSpPr>
          <p:nvPr>
            <p:ph idx="1"/>
          </p:nvPr>
        </p:nvSpPr>
        <p:spPr>
          <a:xfrm>
            <a:off x="1981200" y="1600200"/>
            <a:ext cx="8229600" cy="4800600"/>
          </a:xfrm>
        </p:spPr>
        <p:txBody>
          <a:bodyPr vert="horz" wrap="square" lIns="91440" tIns="45720" rIns="91440" bIns="45720" rtlCol="0" anchor="t" anchorCtr="0">
            <a:normAutofit/>
          </a:bodyPr>
          <a:lstStyle/>
          <a:p>
            <a:pPr eaLnBrk="1" hangingPunct="1">
              <a:lnSpc>
                <a:spcPct val="80000"/>
              </a:lnSpc>
            </a:pPr>
            <a:r>
              <a:rPr sz="2200" dirty="0"/>
              <a:t>Add numbered table</a:t>
            </a:r>
          </a:p>
          <a:p>
            <a:pPr lvl="1" eaLnBrk="1" hangingPunct="1">
              <a:lnSpc>
                <a:spcPct val="80000"/>
              </a:lnSpc>
            </a:pPr>
            <a:r>
              <a:rPr sz="2000" dirty="0"/>
              <a:t>\begin{table} \caption{}</a:t>
            </a:r>
          </a:p>
          <a:p>
            <a:pPr eaLnBrk="1" hangingPunct="1">
              <a:lnSpc>
                <a:spcPct val="80000"/>
              </a:lnSpc>
            </a:pPr>
            <a:r>
              <a:rPr sz="2200" dirty="0"/>
              <a:t>Creating a table</a:t>
            </a:r>
          </a:p>
          <a:p>
            <a:pPr eaLnBrk="1" hangingPunct="1">
              <a:lnSpc>
                <a:spcPct val="80000"/>
              </a:lnSpc>
            </a:pPr>
            <a:r>
              <a:rPr sz="2200" dirty="0"/>
              <a:t>Simple tables can be produced by</a:t>
            </a:r>
          </a:p>
          <a:p>
            <a:pPr lvl="1" eaLnBrk="1" hangingPunct="1">
              <a:lnSpc>
                <a:spcPct val="80000"/>
              </a:lnSpc>
            </a:pPr>
            <a:r>
              <a:rPr sz="2000" dirty="0"/>
              <a:t>\begin{tabular}[pos]{tablespec}</a:t>
            </a:r>
          </a:p>
          <a:p>
            <a:pPr lvl="1" eaLnBrk="1" hangingPunct="1">
              <a:lnSpc>
                <a:spcPct val="80000"/>
              </a:lnSpc>
            </a:pPr>
            <a:r>
              <a:rPr sz="2000" dirty="0"/>
              <a:t>Within the {tablespec} section, one details the number of columns, the alignment, and the number of vertical lines of the table.</a:t>
            </a:r>
          </a:p>
          <a:p>
            <a:pPr lvl="2" eaLnBrk="1" hangingPunct="1">
              <a:lnSpc>
                <a:spcPct val="80000"/>
              </a:lnSpc>
            </a:pPr>
            <a:r>
              <a:rPr sz="1700" dirty="0"/>
              <a:t>{lrc}, {|l|r|c}</a:t>
            </a:r>
          </a:p>
          <a:p>
            <a:pPr lvl="1" eaLnBrk="1" hangingPunct="1">
              <a:lnSpc>
                <a:spcPct val="80000"/>
              </a:lnSpc>
            </a:pPr>
            <a:r>
              <a:rPr sz="2000" dirty="0"/>
              <a:t>Then type in from left to right, the values for each cell with &amp; in between.</a:t>
            </a:r>
          </a:p>
          <a:p>
            <a:pPr lvl="1" eaLnBrk="1" hangingPunct="1">
              <a:lnSpc>
                <a:spcPct val="80000"/>
              </a:lnSpc>
            </a:pPr>
            <a:r>
              <a:rPr sz="2000" dirty="0"/>
              <a:t>Put “\\” at the end of each row, then input another row of values if needed.</a:t>
            </a:r>
          </a:p>
          <a:p>
            <a:pPr lvl="1" eaLnBrk="1" hangingPunct="1">
              <a:lnSpc>
                <a:spcPct val="80000"/>
              </a:lnSpc>
            </a:pPr>
            <a:r>
              <a:rPr sz="2000" dirty="0"/>
              <a:t>\hline</a:t>
            </a:r>
          </a:p>
          <a:p>
            <a:pPr lvl="1" eaLnBrk="1" hangingPunct="1">
              <a:lnSpc>
                <a:spcPct val="80000"/>
              </a:lnSpc>
            </a:pPr>
            <a:r>
              <a:rPr sz="2000" dirty="0"/>
              <a:t>For STATA users, after downloading the “outtex” package online, one can simply type “outtex” after any estimation and STATA will spit out LaTeX code for the results table presented.</a:t>
            </a:r>
          </a:p>
          <a:p>
            <a:pPr eaLnBrk="1" hangingPunct="1">
              <a:lnSpc>
                <a:spcPct val="80000"/>
              </a:lnSpc>
            </a:pPr>
            <a:endParaRPr sz="2200" dirty="0"/>
          </a:p>
          <a:p>
            <a:pPr eaLnBrk="1" hangingPunct="1">
              <a:lnSpc>
                <a:spcPct val="80000"/>
              </a:lnSpc>
            </a:pPr>
            <a:endParaRPr sz="2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vert="horz" wrap="square" lIns="91440" tIns="45720" rIns="91440" bIns="45720" rtlCol="0" anchor="ctr" anchorCtr="0">
            <a:normAutofit/>
          </a:bodyPr>
          <a:lstStyle/>
          <a:p>
            <a:pPr eaLnBrk="1" hangingPunct="1"/>
            <a:r>
              <a:rPr dirty="0"/>
              <a:t>Creating a 4*3 Table</a:t>
            </a:r>
          </a:p>
        </p:txBody>
      </p:sp>
      <p:sp>
        <p:nvSpPr>
          <p:cNvPr id="3" name="Content Placeholder 2"/>
          <p:cNvSpPr>
            <a:spLocks noGrp="1"/>
          </p:cNvSpPr>
          <p:nvPr>
            <p:ph idx="1"/>
          </p:nvPr>
        </p:nvSpPr>
        <p:spPr>
          <a:xfrm>
            <a:off x="1981200" y="1600200"/>
            <a:ext cx="8229600" cy="4953000"/>
          </a:xfrm>
        </p:spPr>
        <p:txBody>
          <a:bodyPr vert="horz" wrap="square" lIns="91440" tIns="45720" rIns="91440" bIns="45720" numCol="1" rtlCol="0" anchor="t" anchorCtr="0" compatLnSpc="1">
            <a:normAutofit fontScale="77500" lnSpcReduction="20000"/>
          </a:bodyPr>
          <a:lstStyle/>
          <a:p>
            <a:pPr marL="342900" indent="-342900">
              <a:lnSpc>
                <a:spcPct val="100000"/>
              </a:lnSpc>
              <a:spcBef>
                <a:spcPct val="20000"/>
              </a:spcBef>
              <a:defRPr/>
            </a:pPr>
            <a:r>
              <a:rPr lang="en-US" sz="3200" dirty="0"/>
              <a:t>\begin{table}[h]</a:t>
            </a:r>
          </a:p>
          <a:p>
            <a:pPr marL="342900" indent="-342900">
              <a:lnSpc>
                <a:spcPct val="100000"/>
              </a:lnSpc>
              <a:spcBef>
                <a:spcPct val="20000"/>
              </a:spcBef>
              <a:defRPr/>
            </a:pPr>
            <a:r>
              <a:rPr lang="en-US" sz="3200" dirty="0"/>
              <a:t>\caption{Summary of Conclusions from Diagnostic Tests}</a:t>
            </a:r>
          </a:p>
          <a:p>
            <a:pPr marL="342900" indent="-342900">
              <a:lnSpc>
                <a:spcPct val="100000"/>
              </a:lnSpc>
              <a:spcBef>
                <a:spcPct val="20000"/>
              </a:spcBef>
              <a:defRPr/>
            </a:pPr>
            <a:r>
              <a:rPr lang="en-US" sz="3200" dirty="0"/>
              <a:t>\begin{tabular}{</a:t>
            </a:r>
            <a:r>
              <a:rPr lang="en-US" sz="3200" dirty="0" err="1"/>
              <a:t>llll</a:t>
            </a:r>
            <a:r>
              <a:rPr lang="en-US" sz="3200" dirty="0"/>
              <a:t>}</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&amp; </a:t>
            </a:r>
            <a:r>
              <a:rPr lang="en-US" sz="3200" dirty="0" err="1"/>
              <a:t>Macropartisanship</a:t>
            </a:r>
            <a:r>
              <a:rPr lang="en-US" sz="3200" dirty="0"/>
              <a:t> &amp; Consumer Sentiment &amp; Presidential Approval\\</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Joint F test &amp; $d=1$ &amp; $d=1$ &amp; $d=0$\\</a:t>
            </a:r>
          </a:p>
          <a:p>
            <a:pPr marL="342900" indent="-342900">
              <a:lnSpc>
                <a:spcPct val="100000"/>
              </a:lnSpc>
              <a:spcBef>
                <a:spcPct val="20000"/>
              </a:spcBef>
              <a:defRPr/>
            </a:pPr>
            <a:r>
              <a:rPr lang="en-US" sz="3200" dirty="0"/>
              <a:t>VR test &amp; $0&lt;d\leq1$ &amp; $d=1$ &amp; $0&lt;d\leq1$ \\</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\end{tabular}</a:t>
            </a:r>
          </a:p>
          <a:p>
            <a:pPr marL="342900" indent="-342900">
              <a:lnSpc>
                <a:spcPct val="100000"/>
              </a:lnSpc>
              <a:spcBef>
                <a:spcPct val="20000"/>
              </a:spcBef>
              <a:defRPr/>
            </a:pPr>
            <a:r>
              <a:rPr lang="en-US" sz="3200" dirty="0"/>
              <a:t>\end{table}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vert="horz" wrap="square" lIns="91440" tIns="45720" rIns="91440" bIns="45720" rtlCol="0" anchor="ctr" anchorCtr="0">
            <a:normAutofit/>
          </a:bodyPr>
          <a:lstStyle/>
          <a:p>
            <a:pPr eaLnBrk="1" hangingPunct="1"/>
            <a:r>
              <a:rPr dirty="0"/>
              <a:t>In the Back Matter </a:t>
            </a:r>
          </a:p>
        </p:txBody>
      </p:sp>
      <p:sp>
        <p:nvSpPr>
          <p:cNvPr id="22531" name="Content Placeholder 2"/>
          <p:cNvSpPr>
            <a:spLocks noGrp="1"/>
          </p:cNvSpPr>
          <p:nvPr>
            <p:ph idx="1"/>
          </p:nvPr>
        </p:nvSpPr>
        <p:spPr/>
        <p:txBody>
          <a:bodyPr vert="horz" wrap="square" lIns="91440" tIns="45720" rIns="91440" bIns="45720" rtlCol="0" anchor="t" anchorCtr="0">
            <a:normAutofit/>
          </a:bodyPr>
          <a:lstStyle/>
          <a:p>
            <a:pPr eaLnBrk="1" hangingPunct="1"/>
            <a:r>
              <a:rPr dirty="0"/>
              <a:t>Don’t forget bibliography{filename}</a:t>
            </a:r>
          </a:p>
          <a:p>
            <a:pPr lvl="1" eaLnBrk="1" hangingPunct="1"/>
            <a:r>
              <a:rPr dirty="0"/>
              <a:t>Make sure that the bibtex file is saved in the same location where the main tex file is saved.</a:t>
            </a:r>
          </a:p>
          <a:p>
            <a:pPr eaLnBrk="1" hangingPunct="1"/>
            <a:r>
              <a:rPr dirty="0"/>
              <a:t>Don’t forget end{document}</a:t>
            </a:r>
          </a:p>
          <a:p>
            <a:pPr eaLnBrk="1" hangingPunct="1">
              <a:buNone/>
            </a:pPr>
            <a:endParaRPr dirty="0"/>
          </a:p>
          <a:p>
            <a:pPr eaLnBrk="1" hangingPunct="1">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vert="horz" wrap="square" lIns="91440" tIns="45720" rIns="91440" bIns="45720" rtlCol="0" anchor="ctr" anchorCtr="0">
            <a:normAutofit/>
          </a:bodyPr>
          <a:lstStyle/>
          <a:p>
            <a:pPr eaLnBrk="1" hangingPunct="1"/>
            <a:r>
              <a:rPr dirty="0"/>
              <a:t>Seeing the Document</a:t>
            </a:r>
          </a:p>
        </p:txBody>
      </p:sp>
      <p:pic>
        <p:nvPicPr>
          <p:cNvPr id="23555" name="Picture 2"/>
          <p:cNvPicPr>
            <a:picLocks noGrp="1" noChangeAspect="1"/>
          </p:cNvPicPr>
          <p:nvPr>
            <p:ph idx="1"/>
          </p:nvPr>
        </p:nvPicPr>
        <p:blipFill>
          <a:blip r:embed="rId2"/>
          <a:srcRect r="165" b="81480"/>
          <a:stretch>
            <a:fillRect/>
          </a:stretch>
        </p:blipFill>
        <p:spPr>
          <a:xfrm>
            <a:off x="1709738" y="1524000"/>
            <a:ext cx="8729662" cy="1295400"/>
          </a:xfrm>
        </p:spPr>
      </p:pic>
      <p:sp>
        <p:nvSpPr>
          <p:cNvPr id="23556" name="TextBox 4"/>
          <p:cNvSpPr txBox="1"/>
          <p:nvPr/>
        </p:nvSpPr>
        <p:spPr>
          <a:xfrm>
            <a:off x="2286000" y="3352801"/>
            <a:ext cx="1752600" cy="923925"/>
          </a:xfrm>
          <a:prstGeom prst="rect">
            <a:avLst/>
          </a:prstGeom>
          <a:noFill/>
          <a:ln w="9525">
            <a:noFill/>
          </a:ln>
        </p:spPr>
        <p:txBody>
          <a:bodyPr>
            <a:spAutoFit/>
          </a:bodyPr>
          <a:lstStyle/>
          <a:p>
            <a:r>
              <a:rPr dirty="0">
                <a:latin typeface="Calibri" panose="020F0502020204030204" pitchFamily="34" charset="0"/>
              </a:rPr>
              <a:t>Press on the smiling bear to convert to .dvi</a:t>
            </a:r>
          </a:p>
        </p:txBody>
      </p:sp>
      <p:sp>
        <p:nvSpPr>
          <p:cNvPr id="23557" name="TextBox 6"/>
          <p:cNvSpPr txBox="1"/>
          <p:nvPr/>
        </p:nvSpPr>
        <p:spPr>
          <a:xfrm>
            <a:off x="6781800" y="3352801"/>
            <a:ext cx="1752600" cy="923925"/>
          </a:xfrm>
          <a:prstGeom prst="rect">
            <a:avLst/>
          </a:prstGeom>
          <a:noFill/>
          <a:ln w="9525">
            <a:noFill/>
          </a:ln>
        </p:spPr>
        <p:txBody>
          <a:bodyPr>
            <a:spAutoFit/>
          </a:bodyPr>
          <a:lstStyle/>
          <a:p>
            <a:r>
              <a:rPr dirty="0">
                <a:latin typeface="Calibri" panose="020F0502020204030204" pitchFamily="34" charset="0"/>
              </a:rPr>
              <a:t>Press on the PDF/LaTeX to convert to .pdf</a:t>
            </a:r>
          </a:p>
        </p:txBody>
      </p:sp>
      <p:sp>
        <p:nvSpPr>
          <p:cNvPr id="23558" name="TextBox 7"/>
          <p:cNvSpPr txBox="1"/>
          <p:nvPr/>
        </p:nvSpPr>
        <p:spPr>
          <a:xfrm>
            <a:off x="4495800" y="3352800"/>
            <a:ext cx="1752600" cy="1200150"/>
          </a:xfrm>
          <a:prstGeom prst="rect">
            <a:avLst/>
          </a:prstGeom>
          <a:noFill/>
          <a:ln w="9525">
            <a:noFill/>
          </a:ln>
        </p:spPr>
        <p:txBody>
          <a:bodyPr>
            <a:spAutoFit/>
          </a:bodyPr>
          <a:lstStyle/>
          <a:p>
            <a:r>
              <a:rPr dirty="0">
                <a:latin typeface="Calibri" panose="020F0502020204030204" pitchFamily="34" charset="0"/>
              </a:rPr>
              <a:t>Press on the PDF+happy bear to convert to .pdf and open it</a:t>
            </a:r>
          </a:p>
        </p:txBody>
      </p:sp>
      <p:cxnSp>
        <p:nvCxnSpPr>
          <p:cNvPr id="10" name="Straight Arrow Connector 9"/>
          <p:cNvCxnSpPr>
            <a:stCxn id="23556" idx="0"/>
          </p:cNvCxnSpPr>
          <p:nvPr/>
        </p:nvCxnSpPr>
        <p:spPr>
          <a:xfrm rot="5400000" flipH="1" flipV="1">
            <a:off x="3638550" y="1504950"/>
            <a:ext cx="1371600" cy="2324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3558" idx="0"/>
          </p:cNvCxnSpPr>
          <p:nvPr/>
        </p:nvCxnSpPr>
        <p:spPr>
          <a:xfrm rot="5400000" flipH="1" flipV="1">
            <a:off x="5086350" y="2266950"/>
            <a:ext cx="1371600" cy="800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557" idx="0"/>
          </p:cNvCxnSpPr>
          <p:nvPr/>
        </p:nvCxnSpPr>
        <p:spPr>
          <a:xfrm rot="16200000" flipV="1">
            <a:off x="6381750" y="2076450"/>
            <a:ext cx="1371600" cy="1181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vert="horz" wrap="square" lIns="91440" tIns="45720" rIns="91440" bIns="45720" rtlCol="0" anchor="ctr" anchorCtr="0">
            <a:normAutofit/>
          </a:bodyPr>
          <a:lstStyle/>
          <a:p>
            <a:pPr eaLnBrk="1" hangingPunct="1"/>
            <a:r>
              <a:rPr dirty="0"/>
              <a:t>Common Mistakes</a:t>
            </a:r>
          </a:p>
        </p:txBody>
      </p:sp>
      <p:sp>
        <p:nvSpPr>
          <p:cNvPr id="24579"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dirty="0"/>
              <a:t>Often times, you make a mistake when creating a document. You will notice the log file reporting a problem.</a:t>
            </a:r>
          </a:p>
          <a:p>
            <a:pPr eaLnBrk="1" hangingPunct="1">
              <a:lnSpc>
                <a:spcPct val="90000"/>
              </a:lnSpc>
            </a:pPr>
            <a:r>
              <a:rPr dirty="0"/>
              <a:t>There are some common mistakes:</a:t>
            </a:r>
          </a:p>
          <a:p>
            <a:pPr lvl="1" eaLnBrk="1" hangingPunct="1">
              <a:lnSpc>
                <a:spcPct val="90000"/>
              </a:lnSpc>
            </a:pPr>
            <a:r>
              <a:rPr dirty="0"/>
              <a:t>“end” doesn’t follow “begin”</a:t>
            </a:r>
          </a:p>
          <a:p>
            <a:pPr lvl="1" eaLnBrk="1" hangingPunct="1">
              <a:lnSpc>
                <a:spcPct val="90000"/>
              </a:lnSpc>
            </a:pPr>
            <a:r>
              <a:rPr dirty="0"/>
              <a:t>$ doesn’t follow $</a:t>
            </a:r>
          </a:p>
          <a:p>
            <a:pPr lvl="1" eaLnBrk="1" hangingPunct="1">
              <a:lnSpc>
                <a:spcPct val="90000"/>
              </a:lnSpc>
            </a:pPr>
            <a:r>
              <a:rPr dirty="0"/>
              <a:t>Using commands from packages lot defined in the preamble</a:t>
            </a:r>
          </a:p>
          <a:p>
            <a:pPr lvl="1" eaLnBrk="1" hangingPunct="1">
              <a:lnSpc>
                <a:spcPct val="90000"/>
              </a:lnSpc>
            </a:pPr>
            <a:r>
              <a:rPr dirty="0"/>
              <a:t>Don’t forget “\”s.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vert="horz" wrap="square" lIns="91440" tIns="45720" rIns="91440" bIns="45720" rtlCol="0" anchor="ctr" anchorCtr="0">
            <a:normAutofit/>
          </a:bodyPr>
          <a:lstStyle/>
          <a:p>
            <a:pPr eaLnBrk="1" hangingPunct="1"/>
            <a:r>
              <a:rPr dirty="0"/>
              <a:t>Other Resources</a:t>
            </a:r>
          </a:p>
        </p:txBody>
      </p:sp>
      <p:sp>
        <p:nvSpPr>
          <p:cNvPr id="25603"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sz="3000" dirty="0"/>
              <a:t>Books</a:t>
            </a:r>
          </a:p>
          <a:p>
            <a:pPr lvl="1" eaLnBrk="1" hangingPunct="1">
              <a:lnSpc>
                <a:spcPct val="90000"/>
              </a:lnSpc>
            </a:pPr>
            <a:r>
              <a:rPr sz="2600" dirty="0"/>
              <a:t>Leslie Lampert. 1994. LaTeX: A Document Preparation System. </a:t>
            </a:r>
          </a:p>
          <a:p>
            <a:pPr lvl="1" eaLnBrk="1" hangingPunct="1">
              <a:lnSpc>
                <a:spcPct val="90000"/>
              </a:lnSpc>
            </a:pPr>
            <a:r>
              <a:rPr sz="2600" dirty="0"/>
              <a:t>Helmut Kopta and Patrick W. Daly. 2004.Guide to LaTex</a:t>
            </a:r>
          </a:p>
          <a:p>
            <a:pPr lvl="1" eaLnBrk="1" hangingPunct="1">
              <a:lnSpc>
                <a:spcPct val="90000"/>
              </a:lnSpc>
            </a:pPr>
            <a:r>
              <a:rPr sz="2600" dirty="0"/>
              <a:t>Frank Mittelbach et al. 2004. The LaTeX Companion</a:t>
            </a:r>
          </a:p>
          <a:p>
            <a:pPr eaLnBrk="1" hangingPunct="1">
              <a:lnSpc>
                <a:spcPct val="90000"/>
              </a:lnSpc>
            </a:pPr>
            <a:r>
              <a:rPr sz="3000" dirty="0"/>
              <a:t>Online Guides</a:t>
            </a:r>
          </a:p>
          <a:p>
            <a:pPr lvl="1" eaLnBrk="1" hangingPunct="1">
              <a:lnSpc>
                <a:spcPct val="90000"/>
              </a:lnSpc>
            </a:pPr>
            <a:r>
              <a:rPr sz="2600" dirty="0">
                <a:hlinkClick r:id="rId2"/>
              </a:rPr>
              <a:t>http://en.wikibooks.org/wiki/LaTeX</a:t>
            </a:r>
            <a:endParaRPr sz="2600" dirty="0"/>
          </a:p>
          <a:p>
            <a:pPr lvl="1" eaLnBrk="1" hangingPunct="1">
              <a:lnSpc>
                <a:spcPct val="90000"/>
              </a:lnSpc>
            </a:pPr>
            <a:r>
              <a:rPr sz="2600" dirty="0">
                <a:hlinkClick r:id="rId3"/>
              </a:rPr>
              <a:t>http://tobi.oetiker.ch/lshort/lshort.pdf</a:t>
            </a:r>
            <a:endParaRPr sz="2600" dirty="0"/>
          </a:p>
          <a:p>
            <a:pPr lvl="1" eaLnBrk="1" hangingPunct="1">
              <a:lnSpc>
                <a:spcPct val="90000"/>
              </a:lnSpc>
            </a:pPr>
            <a:r>
              <a:rPr sz="2600" dirty="0"/>
              <a:t>CV and dissertation templates are available on line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79311"/>
          </a:xfrm>
        </p:spPr>
        <p:txBody>
          <a:bodyPr>
            <a:normAutofit fontScale="90000"/>
          </a:bodyPr>
          <a:lstStyle/>
          <a:p>
            <a:r>
              <a:rPr lang="en-US" dirty="0"/>
              <a:t>Simply click on the environment dropdown list (below menu File, has default value </a:t>
            </a:r>
            <a:r>
              <a:rPr lang="en-US" i="1" dirty="0"/>
              <a:t>Standard</a:t>
            </a:r>
            <a:r>
              <a:rPr lang="en-US" dirty="0" smtClean="0"/>
              <a:t>)</a:t>
            </a:r>
            <a:br>
              <a:rPr lang="en-US" dirty="0" smtClean="0"/>
            </a:br>
            <a:r>
              <a:rPr lang="zh-CN" altLang="en-US" dirty="0" smtClean="0"/>
              <a:t>只需单击“环境”下拉列表（在“文件”菜单下，具有默认值</a:t>
            </a:r>
            <a:r>
              <a:rPr lang="en-US" altLang="zh-CN" dirty="0" smtClean="0"/>
              <a:t>standard</a:t>
            </a:r>
            <a:r>
              <a:rPr lang="zh-CN" altLang="en-US" dirty="0" smtClean="0"/>
              <a:t>）</a:t>
            </a:r>
            <a:endParaRPr lang="en-US" dirty="0"/>
          </a:p>
        </p:txBody>
      </p:sp>
      <p:pic>
        <p:nvPicPr>
          <p:cNvPr id="1026" name="Picture 2" descr="https://www.lyx.org/images/LGT/environment-selec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73486" y="1842251"/>
            <a:ext cx="1841713" cy="4641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Paraphrasing Websites </a:t>
            </a:r>
            <a:endParaRPr lang="en-US" dirty="0"/>
          </a:p>
        </p:txBody>
      </p:sp>
      <p:sp>
        <p:nvSpPr>
          <p:cNvPr id="3" name="Content Placeholder 2"/>
          <p:cNvSpPr>
            <a:spLocks noGrp="1"/>
          </p:cNvSpPr>
          <p:nvPr>
            <p:ph idx="1"/>
          </p:nvPr>
        </p:nvSpPr>
        <p:spPr/>
        <p:txBody>
          <a:bodyPr/>
          <a:lstStyle/>
          <a:p>
            <a:r>
              <a:rPr lang="en-US" dirty="0" smtClean="0">
                <a:hlinkClick r:id="rId2"/>
              </a:rPr>
              <a:t>https</a:t>
            </a:r>
            <a:r>
              <a:rPr lang="en-US" dirty="0">
                <a:hlinkClick r:id="rId2"/>
              </a:rPr>
              <a:t>://quillbot.com/app</a:t>
            </a:r>
            <a:endParaRPr lang="en-US" dirty="0" smtClean="0"/>
          </a:p>
          <a:p>
            <a:r>
              <a:rPr lang="en-US" dirty="0">
                <a:hlinkClick r:id="rId3"/>
              </a:rPr>
              <a:t>https://free-article-spinner.com</a:t>
            </a:r>
            <a:r>
              <a:rPr lang="en-US" dirty="0" smtClean="0">
                <a:hlinkClick r:id="rId3"/>
              </a:rPr>
              <a:t>/</a:t>
            </a:r>
            <a:endParaRPr lang="en-US" dirty="0"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i="0" dirty="0" err="1" smtClean="0">
                <a:solidFill>
                  <a:srgbClr val="000000"/>
                </a:solidFill>
                <a:effectLst/>
                <a:latin typeface="Verdana" panose="020B0604030504040204" pitchFamily="34" charset="0"/>
              </a:rPr>
              <a:t>Document→Settings</a:t>
            </a:r>
            <a:r>
              <a:rPr lang="en-US" b="0" i="0" dirty="0" smtClean="0">
                <a:solidFill>
                  <a:srgbClr val="000000"/>
                </a:solidFill>
                <a:effectLst/>
                <a:latin typeface="Verdana" panose="020B0604030504040204" pitchFamily="34" charset="0"/>
              </a:rPr>
              <a:t>. </a:t>
            </a:r>
            <a:br>
              <a:rPr lang="en-US" b="0" i="0" dirty="0" smtClean="0">
                <a:solidFill>
                  <a:srgbClr val="000000"/>
                </a:solidFill>
                <a:effectLst/>
                <a:latin typeface="Verdana" panose="020B0604030504040204" pitchFamily="34" charset="0"/>
              </a:rPr>
            </a:br>
            <a:endParaRPr lang="en-US" dirty="0"/>
          </a:p>
        </p:txBody>
      </p:sp>
      <p:pic>
        <p:nvPicPr>
          <p:cNvPr id="2050" name="Picture 2" descr="https://www.lyx.org/images/LGT/dialog-document-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53" y="1498816"/>
            <a:ext cx="5330825" cy="44105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lyx.org/images/LGT/page-layout-setting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4039" y="1498816"/>
            <a:ext cx="5295061" cy="43809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86853"/>
          </a:xfrm>
        </p:spPr>
        <p:txBody>
          <a:bodyPr>
            <a:normAutofit fontScale="90000"/>
          </a:bodyPr>
          <a:lstStyle/>
          <a:p>
            <a:r>
              <a:rPr lang="en-US" dirty="0"/>
              <a:t>Now let's include a figure. Use the toolbar </a:t>
            </a:r>
            <a:r>
              <a:rPr lang="en-US" dirty="0" smtClean="0"/>
              <a:t>button  (</a:t>
            </a:r>
            <a:r>
              <a:rPr lang="en-US" dirty="0"/>
              <a:t>menu </a:t>
            </a:r>
            <a:r>
              <a:rPr lang="en-US" dirty="0" err="1"/>
              <a:t>Insert→Float→Figure</a:t>
            </a:r>
            <a:r>
              <a:rPr lang="en-US" dirty="0" smtClean="0"/>
              <a:t>)</a:t>
            </a:r>
            <a:br>
              <a:rPr lang="en-US" dirty="0" smtClean="0"/>
            </a:br>
            <a:r>
              <a:rPr lang="zh-CN" altLang="en-US" dirty="0" smtClean="0"/>
              <a:t>现在让我们包括一个数字。使用工具栏按钮</a:t>
            </a:r>
            <a:endParaRPr lang="en-US" dirty="0"/>
          </a:p>
        </p:txBody>
      </p:sp>
      <p:pic>
        <p:nvPicPr>
          <p:cNvPr id="8" name="Content Placeholder 7"/>
          <p:cNvPicPr>
            <a:picLocks noGrp="1" noChangeAspect="1"/>
          </p:cNvPicPr>
          <p:nvPr>
            <p:ph idx="1"/>
          </p:nvPr>
        </p:nvPicPr>
        <p:blipFill>
          <a:blip r:embed="rId2"/>
          <a:stretch>
            <a:fillRect/>
          </a:stretch>
        </p:blipFill>
        <p:spPr>
          <a:xfrm>
            <a:off x="685800" y="1951845"/>
            <a:ext cx="5410200" cy="1752600"/>
          </a:xfrm>
          <a:prstGeom prst="rect">
            <a:avLst/>
          </a:prstGeom>
        </p:spPr>
      </p:pic>
      <p:pic>
        <p:nvPicPr>
          <p:cNvPr id="9" name="Picture 8"/>
          <p:cNvPicPr>
            <a:picLocks noChangeAspect="1"/>
          </p:cNvPicPr>
          <p:nvPr/>
        </p:nvPicPr>
        <p:blipFill>
          <a:blip r:embed="rId3"/>
          <a:stretch>
            <a:fillRect/>
          </a:stretch>
        </p:blipFill>
        <p:spPr>
          <a:xfrm>
            <a:off x="606137" y="3804312"/>
            <a:ext cx="5410200" cy="18764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92399" y="1895958"/>
            <a:ext cx="4782113" cy="2677983"/>
          </a:xfrm>
          <a:prstGeom prst="rect">
            <a:avLst/>
          </a:prstGeom>
        </p:spPr>
      </p:pic>
      <p:pic>
        <p:nvPicPr>
          <p:cNvPr id="5" name="Picture 4"/>
          <p:cNvPicPr>
            <a:picLocks noChangeAspect="1"/>
          </p:cNvPicPr>
          <p:nvPr/>
        </p:nvPicPr>
        <p:blipFill>
          <a:blip r:embed="rId3"/>
          <a:stretch>
            <a:fillRect/>
          </a:stretch>
        </p:blipFill>
        <p:spPr>
          <a:xfrm>
            <a:off x="6528623" y="2236779"/>
            <a:ext cx="4435710" cy="3749867"/>
          </a:xfrm>
          <a:prstGeom prst="rect">
            <a:avLst/>
          </a:prstGeom>
        </p:spPr>
      </p:pic>
      <p:sp>
        <p:nvSpPr>
          <p:cNvPr id="6" name="Title 1"/>
          <p:cNvSpPr txBox="1"/>
          <p:nvPr/>
        </p:nvSpPr>
        <p:spPr>
          <a:xfrm>
            <a:off x="7028782" y="1434261"/>
            <a:ext cx="3835798" cy="9233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Double Click To Figure</a:t>
            </a:r>
          </a:p>
          <a:p>
            <a:r>
              <a:rPr lang="ja-JP" altLang="en-US" sz="3200" dirty="0" smtClean="0"/>
              <a:t>双击图</a:t>
            </a:r>
            <a:endParaRPr lang="en-US" sz="32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 y="4921135"/>
            <a:ext cx="7847215" cy="3209168"/>
          </a:xfrm>
        </p:spPr>
        <p:txBody>
          <a:bodyPr>
            <a:normAutofit/>
          </a:bodyPr>
          <a:lstStyle/>
          <a:p>
            <a:pPr marL="0" indent="0">
              <a:buNone/>
            </a:pPr>
            <a:r>
              <a:rPr lang="zh-CN" altLang="en-US" dirty="0" smtClean="0"/>
              <a:t>现在找出你想指的那个句子。</a:t>
            </a:r>
            <a:r>
              <a:rPr lang="en-US" altLang="zh-CN" dirty="0"/>
              <a:t> </a:t>
            </a:r>
            <a:r>
              <a:rPr lang="zh-CN" altLang="en-US" dirty="0" smtClean="0"/>
              <a:t>写在那里，比如“看数字”。</a:t>
            </a:r>
            <a:endParaRPr lang="en-US" altLang="zh-CN" dirty="0" smtClean="0"/>
          </a:p>
          <a:p>
            <a:pPr marL="0" indent="0">
              <a:buNone/>
            </a:pPr>
            <a:r>
              <a:rPr lang="en-US" dirty="0" smtClean="0"/>
              <a:t>Now </a:t>
            </a:r>
            <a:r>
              <a:rPr lang="en-US" dirty="0"/>
              <a:t>find the sentence where  </a:t>
            </a:r>
            <a:r>
              <a:rPr lang="en-US" dirty="0" smtClean="0"/>
              <a:t>you </a:t>
            </a:r>
            <a:r>
              <a:rPr lang="en-US" dirty="0"/>
              <a:t>want to refer to the figure.  </a:t>
            </a:r>
            <a:r>
              <a:rPr lang="en-US" dirty="0" smtClean="0"/>
              <a:t>Write </a:t>
            </a:r>
            <a:r>
              <a:rPr lang="en-US" dirty="0"/>
              <a:t>there something like "see Figure ". </a:t>
            </a:r>
            <a:r>
              <a:rPr lang="en-US" dirty="0" smtClean="0"/>
              <a:t> </a:t>
            </a:r>
          </a:p>
          <a:p>
            <a:pPr marL="0" indent="0">
              <a:buNone/>
            </a:pPr>
            <a:endParaRPr lang="en-US" dirty="0"/>
          </a:p>
        </p:txBody>
      </p:sp>
      <p:grpSp>
        <p:nvGrpSpPr>
          <p:cNvPr id="7" name="Group 6"/>
          <p:cNvGrpSpPr/>
          <p:nvPr/>
        </p:nvGrpSpPr>
        <p:grpSpPr>
          <a:xfrm>
            <a:off x="0" y="82958"/>
            <a:ext cx="3700766" cy="2007632"/>
            <a:chOff x="563663" y="2812812"/>
            <a:chExt cx="3700766" cy="2007632"/>
          </a:xfrm>
        </p:grpSpPr>
        <p:pic>
          <p:nvPicPr>
            <p:cNvPr id="5" name="Picture 2" descr="https://www.lyx.org/images/LGT/label-figure-dia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63" y="3182144"/>
              <a:ext cx="3700766"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3043" y="2812812"/>
              <a:ext cx="2170786" cy="369332"/>
            </a:xfrm>
            <a:prstGeom prst="rect">
              <a:avLst/>
            </a:prstGeom>
            <a:noFill/>
          </p:spPr>
          <p:txBody>
            <a:bodyPr wrap="none" lIns="91440" tIns="45720" rIns="91440" bIns="45720">
              <a:spAutoFit/>
            </a:bodyPr>
            <a:lstStyle/>
            <a:p>
              <a:pPr algn="ctr"/>
              <a:r>
                <a:rPr lang="en-US" dirty="0"/>
                <a:t>(menu </a:t>
              </a:r>
              <a:r>
                <a:rPr lang="en-US" dirty="0" err="1"/>
                <a:t>Insert→Label</a:t>
              </a:r>
              <a:r>
                <a:rPr lang="en-US" dirty="0"/>
                <a:t>)</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pic>
        <p:nvPicPr>
          <p:cNvPr id="8" name="Picture 7"/>
          <p:cNvPicPr>
            <a:picLocks noChangeAspect="1"/>
          </p:cNvPicPr>
          <p:nvPr/>
        </p:nvPicPr>
        <p:blipFill>
          <a:blip r:embed="rId3"/>
          <a:stretch>
            <a:fillRect/>
          </a:stretch>
        </p:blipFill>
        <p:spPr>
          <a:xfrm>
            <a:off x="3776739" y="365125"/>
            <a:ext cx="3686175" cy="4410075"/>
          </a:xfrm>
          <a:prstGeom prst="rect">
            <a:avLst/>
          </a:prstGeom>
        </p:spPr>
      </p:pic>
      <p:sp>
        <p:nvSpPr>
          <p:cNvPr id="9" name="Rectangle 8"/>
          <p:cNvSpPr/>
          <p:nvPr/>
        </p:nvSpPr>
        <p:spPr>
          <a:xfrm>
            <a:off x="3700983" y="21508"/>
            <a:ext cx="2431114" cy="369332"/>
          </a:xfrm>
          <a:prstGeom prst="rect">
            <a:avLst/>
          </a:prstGeom>
          <a:noFill/>
        </p:spPr>
        <p:txBody>
          <a:bodyPr wrap="none" lIns="91440" tIns="45720" rIns="91440" bIns="45720">
            <a:spAutoFit/>
          </a:bodyPr>
          <a:lstStyle/>
          <a:p>
            <a:pPr algn="ctr"/>
            <a:r>
              <a:rPr lang="en-US" dirty="0" err="1"/>
              <a:t>Insert→Cross</a:t>
            </a:r>
            <a:r>
              <a:rPr lang="en-US" dirty="0"/>
              <a:t> Reference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4"/>
          <a:stretch>
            <a:fillRect/>
          </a:stretch>
        </p:blipFill>
        <p:spPr>
          <a:xfrm>
            <a:off x="7480174" y="365125"/>
            <a:ext cx="4670181" cy="483864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516559" cy="1325563"/>
          </a:xfrm>
        </p:spPr>
        <p:txBody>
          <a:bodyPr>
            <a:normAutofit/>
          </a:bodyPr>
          <a:lstStyle/>
          <a:p>
            <a:r>
              <a:rPr lang="en-US" b="1" dirty="0"/>
              <a:t>Let's now insert a table </a:t>
            </a:r>
            <a:r>
              <a:rPr lang="zh-CN" altLang="en-US" b="1" dirty="0" smtClean="0"/>
              <a:t>现</a:t>
            </a:r>
            <a:r>
              <a:rPr lang="zh-CN" altLang="en-US" b="1" dirty="0"/>
              <a:t>在我们插入一个</a:t>
            </a:r>
            <a:r>
              <a:rPr lang="zh-CN" altLang="en-US" b="1" dirty="0" smtClean="0"/>
              <a:t>表</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 y="1648619"/>
            <a:ext cx="6488284" cy="4133203"/>
          </a:xfrm>
          <a:prstGeom prst="rect">
            <a:avLst/>
          </a:prstGeom>
        </p:spPr>
      </p:pic>
      <p:pic>
        <p:nvPicPr>
          <p:cNvPr id="6" name="Picture 5"/>
          <p:cNvPicPr>
            <a:picLocks noChangeAspect="1"/>
          </p:cNvPicPr>
          <p:nvPr/>
        </p:nvPicPr>
        <p:blipFill>
          <a:blip r:embed="rId3"/>
          <a:stretch>
            <a:fillRect/>
          </a:stretch>
        </p:blipFill>
        <p:spPr>
          <a:xfrm>
            <a:off x="6632038" y="1207842"/>
            <a:ext cx="5981700" cy="5286375"/>
          </a:xfrm>
          <a:prstGeom prst="rect">
            <a:avLst/>
          </a:prstGeom>
        </p:spPr>
      </p:pic>
      <p:sp>
        <p:nvSpPr>
          <p:cNvPr id="9" name="Rectangle 8"/>
          <p:cNvSpPr/>
          <p:nvPr/>
        </p:nvSpPr>
        <p:spPr>
          <a:xfrm>
            <a:off x="6797466" y="469178"/>
            <a:ext cx="4113627" cy="1477328"/>
          </a:xfrm>
          <a:prstGeom prst="rect">
            <a:avLst/>
          </a:prstGeom>
          <a:noFill/>
        </p:spPr>
        <p:txBody>
          <a:bodyPr wrap="none" lIns="91440" tIns="45720" rIns="91440" bIns="45720">
            <a:spAutoFit/>
          </a:bodyPr>
          <a:lstStyle/>
          <a:p>
            <a:pPr algn="ctr"/>
            <a:r>
              <a:rPr lang="en-US" b="1" dirty="0"/>
              <a:t>right-click in the table and select </a:t>
            </a:r>
            <a:r>
              <a:rPr lang="en-US" b="1" i="1" dirty="0" smtClean="0"/>
              <a:t>Settings</a:t>
            </a:r>
          </a:p>
          <a:p>
            <a:pPr algn="ctr"/>
            <a:r>
              <a:rPr lang="zh-CN" altLang="en-US" b="1" i="1" dirty="0" smtClean="0"/>
              <a:t>在表中单击鼠标右键，然后选择“设置”</a:t>
            </a:r>
            <a:endParaRPr lang="en-US" b="1" i="1" dirty="0" smtClean="0"/>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Math editor</a:t>
            </a:r>
            <a:endParaRPr lang="en-US" dirty="0"/>
          </a:p>
        </p:txBody>
      </p:sp>
      <p:sp>
        <p:nvSpPr>
          <p:cNvPr id="3" name="Content Placeholder 2"/>
          <p:cNvSpPr>
            <a:spLocks noGrp="1"/>
          </p:cNvSpPr>
          <p:nvPr>
            <p:ph idx="1"/>
          </p:nvPr>
        </p:nvSpPr>
        <p:spPr/>
        <p:txBody>
          <a:bodyPr/>
          <a:lstStyle/>
          <a:p>
            <a:r>
              <a:rPr lang="en-US" dirty="0" err="1" smtClean="0"/>
              <a:t>Insert→</a:t>
            </a:r>
            <a:r>
              <a:rPr lang="en-US" dirty="0" err="1"/>
              <a:t>Math→Inline</a:t>
            </a:r>
            <a:r>
              <a:rPr lang="en-US" dirty="0"/>
              <a:t> Formula (shortcut </a:t>
            </a:r>
            <a:r>
              <a:rPr lang="en-US" dirty="0" err="1"/>
              <a:t>Ctrl+m</a:t>
            </a:r>
            <a:r>
              <a:rPr lang="en-US" dirty="0" smtClean="0"/>
              <a:t>).</a:t>
            </a:r>
          </a:p>
          <a:p>
            <a:r>
              <a:rPr lang="zh-CN" altLang="en-US" dirty="0" smtClean="0"/>
              <a:t>插入→数学→内联公式（快捷键</a:t>
            </a:r>
            <a:r>
              <a:rPr lang="en-US" altLang="zh-CN" dirty="0" smtClean="0"/>
              <a:t>CTRL+M</a:t>
            </a:r>
            <a:r>
              <a:rPr lang="zh-CN" altLang="en-US" dirty="0" smtClean="0"/>
              <a:t>）。</a:t>
            </a:r>
            <a:endParaRPr lang="en-US" altLang="zh-CN" dirty="0" smtClean="0"/>
          </a:p>
          <a:p>
            <a:r>
              <a:rPr lang="zh-CN" altLang="en-US" dirty="0" smtClean="0"/>
              <a:t>要获取上标，请按“</a:t>
            </a:r>
            <a:r>
              <a:rPr lang="en-US" altLang="zh-CN" dirty="0" smtClean="0"/>
              <a:t>^”</a:t>
            </a:r>
            <a:r>
              <a:rPr lang="zh-CN" altLang="en-US" dirty="0" smtClean="0"/>
              <a:t>（注意空格；下标为“</a:t>
            </a:r>
            <a:r>
              <a:rPr lang="en-US" altLang="zh-CN" dirty="0" smtClean="0"/>
              <a:t>u”</a:t>
            </a:r>
            <a:r>
              <a:rPr lang="zh-CN" altLang="en-US" dirty="0" smtClean="0"/>
              <a:t>）或工具栏按钮。这将添加一个凸起的框来通知您处于上标中。</a:t>
            </a:r>
          </a:p>
          <a:p>
            <a:r>
              <a:rPr lang="zh-CN" altLang="en-US" dirty="0" smtClean="0"/>
              <a:t>要获取希腊字母（在本例中是小圆周率），请单击“数学”工具栏中的，然后选择圆周率。一种通常更快的方法是在公式框中键入“</a:t>
            </a:r>
            <a:r>
              <a:rPr lang="en-US" altLang="zh-CN" dirty="0" smtClean="0"/>
              <a:t>\pi”</a:t>
            </a:r>
            <a:r>
              <a:rPr lang="zh-CN" altLang="en-US" dirty="0" smtClean="0"/>
              <a:t>（注意空格）。</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Editor</a:t>
            </a:r>
            <a:endParaRPr lang="en-US" dirty="0"/>
          </a:p>
        </p:txBody>
      </p:sp>
      <p:sp>
        <p:nvSpPr>
          <p:cNvPr id="3" name="Content Placeholder 2"/>
          <p:cNvSpPr>
            <a:spLocks noGrp="1"/>
          </p:cNvSpPr>
          <p:nvPr>
            <p:ph idx="1"/>
          </p:nvPr>
        </p:nvSpPr>
        <p:spPr/>
        <p:txBody>
          <a:bodyPr/>
          <a:lstStyle/>
          <a:p>
            <a:r>
              <a:rPr lang="en-US" dirty="0"/>
              <a:t>(menu </a:t>
            </a:r>
            <a:r>
              <a:rPr lang="en-US" dirty="0" err="1"/>
              <a:t>Edit→Math→Change</a:t>
            </a:r>
            <a:r>
              <a:rPr lang="en-US" dirty="0"/>
              <a:t> Formula </a:t>
            </a:r>
            <a:r>
              <a:rPr lang="en-US" dirty="0" err="1"/>
              <a:t>Type→Displayed</a:t>
            </a:r>
            <a:r>
              <a:rPr lang="en-US" dirty="0"/>
              <a:t> Formula).</a:t>
            </a:r>
            <a:r>
              <a:rPr lang="en-US" dirty="0" smtClean="0"/>
              <a:t/>
            </a:r>
            <a:br>
              <a:rPr lang="en-US" dirty="0" smtClean="0"/>
            </a:br>
            <a:r>
              <a:rPr lang="en-US" dirty="0"/>
              <a:t>A displayed formula can also be inserted directly via the Insert menu (shortcut </a:t>
            </a:r>
            <a:r>
              <a:rPr lang="en-US" dirty="0" err="1"/>
              <a:t>Shift+Ctrl+m</a:t>
            </a:r>
            <a:r>
              <a:rPr lang="en-US" dirty="0" smtClean="0"/>
              <a:t>).</a:t>
            </a:r>
          </a:p>
          <a:p>
            <a:r>
              <a:rPr lang="zh-CN" altLang="en-US" dirty="0" smtClean="0"/>
              <a:t>也可以通过“插入”菜单（快捷键</a:t>
            </a:r>
            <a:r>
              <a:rPr lang="en-US" altLang="zh-CN" dirty="0" err="1" smtClean="0"/>
              <a:t>shift+ctrl+m</a:t>
            </a:r>
            <a:r>
              <a:rPr lang="zh-CN" altLang="en-US" dirty="0" smtClean="0"/>
              <a:t>）直接插入显示的公式。</a:t>
            </a:r>
            <a:endParaRPr lang="en-US" altLang="zh-CN" dirty="0" smtClean="0"/>
          </a:p>
          <a:p>
            <a:endParaRPr lang="en-US" dirty="0"/>
          </a:p>
          <a:p>
            <a:r>
              <a:rPr lang="en-US" dirty="0"/>
              <a:t>To reference it, add a label</a:t>
            </a:r>
            <a:r>
              <a:rPr lang="en-US" dirty="0" smtClean="0"/>
              <a:t>. </a:t>
            </a:r>
            <a:r>
              <a:rPr lang="zh-CN" altLang="en-US" dirty="0" smtClean="0"/>
              <a:t>要引用它，请添加标签。</a:t>
            </a:r>
            <a:endParaRPr lang="en-US" dirty="0"/>
          </a:p>
        </p:txBody>
      </p:sp>
      <p:pic>
        <p:nvPicPr>
          <p:cNvPr id="4" name="Picture 3"/>
          <p:cNvPicPr>
            <a:picLocks noChangeAspect="1"/>
          </p:cNvPicPr>
          <p:nvPr/>
        </p:nvPicPr>
        <p:blipFill>
          <a:blip r:embed="rId2"/>
          <a:stretch>
            <a:fillRect/>
          </a:stretch>
        </p:blipFill>
        <p:spPr>
          <a:xfrm>
            <a:off x="3964231" y="365125"/>
            <a:ext cx="7683818" cy="13255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BibTEX</a:t>
            </a:r>
            <a:r>
              <a:rPr lang="en-US" dirty="0" smtClean="0"/>
              <a:t> (Bibliography)</a:t>
            </a:r>
            <a:endParaRPr lang="en-US" dirty="0"/>
          </a:p>
        </p:txBody>
      </p:sp>
      <p:sp>
        <p:nvSpPr>
          <p:cNvPr id="3" name="Content Placeholder 2"/>
          <p:cNvSpPr>
            <a:spLocks noGrp="1"/>
          </p:cNvSpPr>
          <p:nvPr>
            <p:ph idx="1"/>
          </p:nvPr>
        </p:nvSpPr>
        <p:spPr>
          <a:xfrm>
            <a:off x="205154" y="1760392"/>
            <a:ext cx="6181578" cy="4351338"/>
          </a:xfrm>
        </p:spPr>
        <p:txBody>
          <a:bodyPr>
            <a:normAutofit fontScale="92500"/>
          </a:bodyPr>
          <a:lstStyle/>
          <a:p>
            <a:r>
              <a:rPr lang="en-US" b="1" dirty="0" err="1"/>
              <a:t>Insert→List</a:t>
            </a:r>
            <a:r>
              <a:rPr lang="en-US" b="1" dirty="0"/>
              <a:t>/</a:t>
            </a:r>
            <a:r>
              <a:rPr lang="en-US" b="1" dirty="0" err="1"/>
              <a:t>TOC→Bib</a:t>
            </a:r>
            <a:r>
              <a:rPr lang="en-US" b="1" dirty="0"/>
              <a:t>(la)</a:t>
            </a:r>
            <a:r>
              <a:rPr lang="en-US" dirty="0" err="1"/>
              <a:t>TeX</a:t>
            </a:r>
            <a:r>
              <a:rPr lang="en-US" dirty="0"/>
              <a:t> Bibliography</a:t>
            </a:r>
            <a:r>
              <a:rPr lang="en-US" dirty="0" smtClean="0"/>
              <a:t>.</a:t>
            </a:r>
          </a:p>
          <a:p>
            <a:r>
              <a:rPr lang="en-US" dirty="0"/>
              <a:t>In the dialog you can add several </a:t>
            </a:r>
            <a:r>
              <a:rPr lang="en-US" dirty="0" err="1"/>
              <a:t>BibTeX</a:t>
            </a:r>
            <a:r>
              <a:rPr lang="en-US" dirty="0"/>
              <a:t> databases and specify a style how the citations will be printed. </a:t>
            </a:r>
            <a:endParaRPr lang="en-US" dirty="0" smtClean="0"/>
          </a:p>
          <a:p>
            <a:r>
              <a:rPr lang="zh-CN" altLang="en-US" dirty="0" smtClean="0"/>
              <a:t>在对话框中，您可以添加几个</a:t>
            </a:r>
            <a:r>
              <a:rPr lang="en-US" altLang="zh-CN" dirty="0" err="1" smtClean="0"/>
              <a:t>bibtex</a:t>
            </a:r>
            <a:r>
              <a:rPr lang="zh-CN" altLang="en-US" dirty="0" smtClean="0"/>
              <a:t>数据库，并指定如何打印引文的样式。</a:t>
            </a:r>
            <a:endParaRPr lang="en-US" altLang="zh-CN" dirty="0" smtClean="0"/>
          </a:p>
          <a:p>
            <a:endParaRPr lang="en-US" dirty="0"/>
          </a:p>
          <a:p>
            <a:r>
              <a:rPr lang="en-US" dirty="0" smtClean="0"/>
              <a:t>Now you can add a citation with the toolbar button </a:t>
            </a:r>
            <a:r>
              <a:rPr lang="zh-CN" altLang="en-US" dirty="0" smtClean="0"/>
              <a:t>现在可以使用工具栏按钮添加引文</a:t>
            </a:r>
            <a:r>
              <a:rPr lang="en-US" altLang="zh-CN" dirty="0"/>
              <a:t> </a:t>
            </a:r>
            <a:r>
              <a:rPr lang="en-US" b="1" dirty="0" smtClean="0"/>
              <a:t>(</a:t>
            </a:r>
            <a:r>
              <a:rPr lang="en-US" b="1" dirty="0"/>
              <a:t>menu </a:t>
            </a:r>
            <a:r>
              <a:rPr lang="en-US" b="1" dirty="0" err="1"/>
              <a:t>Insert→Citation</a:t>
            </a:r>
            <a:r>
              <a:rPr lang="en-US" b="1" dirty="0"/>
              <a:t>)</a:t>
            </a:r>
            <a:r>
              <a:rPr lang="en-US" dirty="0"/>
              <a:t>.</a:t>
            </a:r>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7014499" y="213580"/>
            <a:ext cx="5374449" cy="6201287"/>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77108" y="207840"/>
            <a:ext cx="8060787" cy="645872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LyX</a:t>
            </a:r>
            <a:r>
              <a:rPr lang="en-US" dirty="0"/>
              <a:t> allows of course to spell check documents</a:t>
            </a:r>
          </a:p>
        </p:txBody>
      </p:sp>
      <p:pic>
        <p:nvPicPr>
          <p:cNvPr id="4" name="Picture 3"/>
          <p:cNvPicPr>
            <a:picLocks noChangeAspect="1"/>
          </p:cNvPicPr>
          <p:nvPr/>
        </p:nvPicPr>
        <p:blipFill>
          <a:blip r:embed="rId2"/>
          <a:stretch>
            <a:fillRect/>
          </a:stretch>
        </p:blipFill>
        <p:spPr>
          <a:xfrm>
            <a:off x="4261045" y="2595563"/>
            <a:ext cx="2628900" cy="3581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Type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9081"/>
            <a:ext cx="10515600" cy="3904425"/>
          </a:xfr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EXPORT OPTIONS (Export into Latex Source Code)</a:t>
            </a:r>
            <a:br>
              <a:rPr lang="en-US" dirty="0" smtClean="0"/>
            </a:br>
            <a:endParaRPr lang="en-US" dirty="0"/>
          </a:p>
        </p:txBody>
      </p:sp>
      <p:pic>
        <p:nvPicPr>
          <p:cNvPr id="4" name="Content Placeholder 3"/>
          <p:cNvPicPr>
            <a:picLocks noGrp="1" noChangeAspect="1"/>
          </p:cNvPicPr>
          <p:nvPr>
            <p:ph idx="1"/>
          </p:nvPr>
        </p:nvPicPr>
        <p:blipFill>
          <a:blip r:embed="rId2"/>
          <a:stretch>
            <a:fillRect/>
          </a:stretch>
        </p:blipFill>
        <p:spPr>
          <a:xfrm>
            <a:off x="939338" y="1338349"/>
            <a:ext cx="4671015" cy="537002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Table In Once Column in Double Column Format</a:t>
            </a:r>
            <a:endParaRPr lang="en-US" dirty="0"/>
          </a:p>
        </p:txBody>
      </p:sp>
      <p:sp>
        <p:nvSpPr>
          <p:cNvPr id="5" name="AutoShape 2" descr="image: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r>
              <a:rPr lang="en-US" dirty="0"/>
              <a:t>\begin{table</a:t>
            </a:r>
            <a:r>
              <a:rPr lang="en-US" dirty="0" smtClean="0"/>
              <a:t>*}</a:t>
            </a:r>
            <a:endParaRPr lang="en-US" dirty="0"/>
          </a:p>
          <a:p>
            <a:r>
              <a:rPr lang="en-US" dirty="0"/>
              <a:t>\label{Hybrid Analysis Methods</a:t>
            </a:r>
            <a:r>
              <a:rPr lang="en-US" dirty="0" smtClean="0"/>
              <a:t>}</a:t>
            </a:r>
            <a:endParaRPr lang="en-US" dirty="0"/>
          </a:p>
          <a:p>
            <a:r>
              <a:rPr lang="en-US" dirty="0"/>
              <a:t>\caption{Hybrid Analysis Methods</a:t>
            </a:r>
            <a:r>
              <a:rPr lang="en-US" dirty="0" smtClean="0"/>
              <a:t>}</a:t>
            </a:r>
          </a:p>
          <a:p>
            <a:endParaRPr lang="en-US" dirty="0"/>
          </a:p>
          <a:p>
            <a:pPr marL="0" indent="0">
              <a:buNone/>
            </a:pPr>
            <a:endParaRPr lang="en-US" dirty="0" smtClean="0"/>
          </a:p>
          <a:p>
            <a:pPr marL="0" indent="0">
              <a:buNone/>
            </a:pPr>
            <a:endParaRPr lang="en-US" dirty="0"/>
          </a:p>
          <a:p>
            <a:pPr marL="0" indent="0">
              <a:buNone/>
            </a:pPr>
            <a:endParaRPr lang="en-US" dirty="0" smtClean="0"/>
          </a:p>
          <a:p>
            <a:r>
              <a:rPr lang="en-US" dirty="0"/>
              <a:t>\end{table*}</a:t>
            </a:r>
          </a:p>
          <a:p>
            <a:endParaRPr lang="en-US" dirty="0" smtClean="0"/>
          </a:p>
          <a:p>
            <a:endParaRPr lang="en-US" dirty="0"/>
          </a:p>
        </p:txBody>
      </p:sp>
      <p:graphicFrame>
        <p:nvGraphicFramePr>
          <p:cNvPr id="7" name="Table 6"/>
          <p:cNvGraphicFramePr>
            <a:graphicFrameLocks noGrp="1"/>
          </p:cNvGraphicFramePr>
          <p:nvPr/>
        </p:nvGraphicFramePr>
        <p:xfrm>
          <a:off x="1159803" y="342066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smtClean="0"/>
                        <a:t>A</a:t>
                      </a:r>
                      <a:endParaRPr lang="en-US" dirty="0"/>
                    </a:p>
                  </a:txBody>
                  <a:tcPr/>
                </a:tc>
                <a:tc>
                  <a:txBody>
                    <a:bodyPr/>
                    <a:lstStyle/>
                    <a:p>
                      <a:pPr algn="ctr"/>
                      <a:r>
                        <a:rPr lang="en-US" dirty="0" smtClean="0"/>
                        <a:t>B</a:t>
                      </a:r>
                      <a:endParaRPr lang="en-US" dirty="0"/>
                    </a:p>
                  </a:txBody>
                  <a:tcPr/>
                </a:tc>
                <a:extLst>
                  <a:ext uri="{0D108BD9-81ED-4DB2-BD59-A6C34878D82A}">
                    <a16:rowId xmlns:a16="http://schemas.microsoft.com/office/drawing/2014/main" val="10000"/>
                  </a:ext>
                </a:extLst>
              </a:tr>
              <a:tr h="370840">
                <a:tc>
                  <a:txBody>
                    <a:bodyPr/>
                    <a:lstStyle/>
                    <a:p>
                      <a:r>
                        <a:rPr lang="en-US" dirty="0" smtClean="0"/>
                        <a:t>123</a:t>
                      </a:r>
                      <a:endParaRPr lang="en-US" dirty="0"/>
                    </a:p>
                  </a:txBody>
                  <a:tcPr/>
                </a:tc>
                <a:tc>
                  <a:txBody>
                    <a:bodyPr/>
                    <a:lstStyle/>
                    <a:p>
                      <a:r>
                        <a:rPr lang="en-US" dirty="0" smtClean="0"/>
                        <a:t>123</a:t>
                      </a:r>
                      <a:endParaRPr lang="en-US" dirty="0"/>
                    </a:p>
                  </a:txBody>
                  <a:tcPr/>
                </a:tc>
                <a:extLst>
                  <a:ext uri="{0D108BD9-81ED-4DB2-BD59-A6C34878D82A}">
                    <a16:rowId xmlns:a16="http://schemas.microsoft.com/office/drawing/2014/main" val="10001"/>
                  </a:ext>
                </a:extLst>
              </a:tr>
              <a:tr h="370840">
                <a:tc>
                  <a:txBody>
                    <a:bodyPr/>
                    <a:lstStyle/>
                    <a:p>
                      <a:r>
                        <a:rPr lang="en-US" dirty="0" smtClean="0"/>
                        <a:t>555</a:t>
                      </a:r>
                      <a:endParaRPr lang="en-US" dirty="0"/>
                    </a:p>
                  </a:txBody>
                  <a:tcPr/>
                </a:tc>
                <a:tc>
                  <a:txBody>
                    <a:bodyPr/>
                    <a:lstStyle/>
                    <a:p>
                      <a:r>
                        <a:rPr lang="en-US" dirty="0" smtClean="0"/>
                        <a:t>444</a:t>
                      </a:r>
                      <a:endParaRPr lang="en-US" dirty="0"/>
                    </a:p>
                  </a:txBody>
                  <a:tcPr/>
                </a:tc>
                <a:extLst>
                  <a:ext uri="{0D108BD9-81ED-4DB2-BD59-A6C34878D82A}">
                    <a16:rowId xmlns:a16="http://schemas.microsoft.com/office/drawing/2014/main" val="10002"/>
                  </a:ext>
                </a:extLst>
              </a:tr>
              <a:tr h="370840">
                <a:tc>
                  <a:txBody>
                    <a:bodyPr/>
                    <a:lstStyle/>
                    <a:p>
                      <a:r>
                        <a:rPr lang="en-US" dirty="0" smtClean="0"/>
                        <a:t>66677</a:t>
                      </a:r>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smtClean="0"/>
                        <a:t>777</a:t>
                      </a:r>
                      <a:endParaRPr lang="en-US" dirty="0"/>
                    </a:p>
                  </a:txBody>
                  <a:tcPr/>
                </a:tc>
                <a:tc>
                  <a:txBody>
                    <a:bodyPr/>
                    <a:lstStyle/>
                    <a:p>
                      <a:r>
                        <a:rPr lang="en-US" dirty="0" smtClean="0"/>
                        <a:t>7777</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Figure In Once Column in Double Column Format</a:t>
            </a:r>
            <a:endParaRPr lang="en-US" dirty="0"/>
          </a:p>
        </p:txBody>
      </p:sp>
      <p:sp>
        <p:nvSpPr>
          <p:cNvPr id="5" name="AutoShape 2" descr="image: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92500" lnSpcReduction="10000"/>
          </a:bodyPr>
          <a:lstStyle/>
          <a:p>
            <a:r>
              <a:rPr lang="en-US" dirty="0"/>
              <a:t>\begin{figure*}</a:t>
            </a:r>
          </a:p>
          <a:p>
            <a:r>
              <a:rPr lang="en-US" dirty="0"/>
              <a:t>\</a:t>
            </a:r>
            <a:r>
              <a:rPr lang="en-US" dirty="0" smtClean="0"/>
              <a:t>centering</a:t>
            </a:r>
          </a:p>
          <a:p>
            <a:endParaRPr lang="en-US" dirty="0"/>
          </a:p>
          <a:p>
            <a:endParaRPr lang="en-US" dirty="0" smtClean="0"/>
          </a:p>
          <a:p>
            <a:endParaRPr lang="en-US" dirty="0"/>
          </a:p>
          <a:p>
            <a:endParaRPr lang="en-US" dirty="0"/>
          </a:p>
          <a:p>
            <a:r>
              <a:rPr lang="en-US" dirty="0"/>
              <a:t>\caption{Integration of Android platform and apps with </a:t>
            </a:r>
            <a:r>
              <a:rPr lang="en-US" dirty="0" err="1"/>
              <a:t>IoT</a:t>
            </a:r>
            <a:r>
              <a:rPr lang="en-US" dirty="0"/>
              <a:t> devices to realize </a:t>
            </a:r>
            <a:r>
              <a:rPr lang="en-US" dirty="0" err="1"/>
              <a:t>IoT</a:t>
            </a:r>
            <a:r>
              <a:rPr lang="en-US" dirty="0"/>
              <a:t> dreams} </a:t>
            </a:r>
          </a:p>
          <a:p>
            <a:r>
              <a:rPr lang="en-US" dirty="0"/>
              <a:t>\label{</a:t>
            </a:r>
            <a:r>
              <a:rPr lang="en-US" dirty="0" err="1"/>
              <a:t>fig:IoT-devices-Connected</a:t>
            </a:r>
            <a:r>
              <a:rPr lang="en-US" dirty="0"/>
              <a:t>}</a:t>
            </a:r>
          </a:p>
          <a:p>
            <a:r>
              <a:rPr lang="en-US" dirty="0"/>
              <a:t>\end{figure*}</a:t>
            </a:r>
          </a:p>
          <a:p>
            <a:endParaRPr lang="en-US" dirty="0" smtClean="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954" y="2616593"/>
            <a:ext cx="2536595" cy="172329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 </a:t>
            </a:r>
            <a:r>
              <a:rPr lang="en-US" dirty="0" smtClean="0"/>
              <a:t>Write in Latex</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napchart-make-your-poi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548640"/>
            <a:ext cx="10080583" cy="5543917"/>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Type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14469"/>
            <a:ext cx="10515600" cy="377365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63430"/>
            <a:ext cx="8229600" cy="1417638"/>
          </a:xfrm>
        </p:spPr>
        <p:txBody>
          <a:bodyPr/>
          <a:lstStyle/>
          <a:p>
            <a:r>
              <a:rPr lang="en-US" dirty="0" smtClean="0"/>
              <a:t>What is Mendeley</a:t>
            </a:r>
            <a:endParaRPr lang="en-US" dirty="0"/>
          </a:p>
        </p:txBody>
      </p:sp>
      <p:sp>
        <p:nvSpPr>
          <p:cNvPr id="3" name="Text Placeholder 2"/>
          <p:cNvSpPr>
            <a:spLocks noGrp="1"/>
          </p:cNvSpPr>
          <p:nvPr>
            <p:ph type="body" idx="1"/>
          </p:nvPr>
        </p:nvSpPr>
        <p:spPr>
          <a:xfrm>
            <a:off x="1981200" y="2112109"/>
            <a:ext cx="8229600" cy="2345592"/>
          </a:xfrm>
        </p:spPr>
        <p:txBody>
          <a:bodyPr>
            <a:normAutofit fontScale="70000" lnSpcReduction="20000"/>
          </a:bodyPr>
          <a:lstStyle/>
          <a:p>
            <a:pPr marL="0" indent="0">
              <a:lnSpc>
                <a:spcPct val="150000"/>
              </a:lnSpc>
              <a:spcBef>
                <a:spcPts val="0"/>
              </a:spcBef>
              <a:buNone/>
              <a:defRPr/>
            </a:pPr>
            <a:r>
              <a:rPr lang="en-US" sz="2400" b="1" dirty="0"/>
              <a:t>Organize </a:t>
            </a:r>
            <a:r>
              <a:rPr lang="en-US" sz="2400" dirty="0"/>
              <a:t>your documents + references</a:t>
            </a:r>
          </a:p>
          <a:p>
            <a:pPr marL="0" indent="0">
              <a:lnSpc>
                <a:spcPct val="150000"/>
              </a:lnSpc>
              <a:spcBef>
                <a:spcPts val="0"/>
              </a:spcBef>
              <a:buNone/>
              <a:defRPr/>
            </a:pPr>
            <a:r>
              <a:rPr lang="en-US" sz="2400" b="1" dirty="0"/>
              <a:t>Collaborate </a:t>
            </a:r>
            <a:r>
              <a:rPr lang="en-US" sz="2400" dirty="0"/>
              <a:t>by joining + creating groups</a:t>
            </a:r>
          </a:p>
          <a:p>
            <a:pPr marL="0" indent="0">
              <a:lnSpc>
                <a:spcPct val="150000"/>
              </a:lnSpc>
              <a:spcBef>
                <a:spcPts val="0"/>
              </a:spcBef>
              <a:buNone/>
              <a:defRPr/>
            </a:pPr>
            <a:r>
              <a:rPr lang="en-US" sz="2400" b="1" dirty="0"/>
              <a:t>Discover </a:t>
            </a:r>
            <a:r>
              <a:rPr lang="en-US" sz="2400" dirty="0"/>
              <a:t>statistics + recommendations</a:t>
            </a:r>
          </a:p>
          <a:p>
            <a:pPr marL="0" indent="0">
              <a:lnSpc>
                <a:spcPct val="150000"/>
              </a:lnSpc>
              <a:spcBef>
                <a:spcPts val="0"/>
              </a:spcBef>
              <a:buNone/>
              <a:defRPr/>
            </a:pPr>
            <a:r>
              <a:rPr lang="en-US" sz="2400" dirty="0"/>
              <a:t>Stay up to date + learn more</a:t>
            </a:r>
          </a:p>
          <a:p>
            <a:pPr marL="0" indent="0">
              <a:lnSpc>
                <a:spcPct val="150000"/>
              </a:lnSpc>
              <a:spcBef>
                <a:spcPts val="0"/>
              </a:spcBef>
              <a:buNone/>
              <a:defRPr/>
            </a:pPr>
            <a:r>
              <a:rPr lang="en-US" sz="2400" b="1" dirty="0"/>
              <a:t>Store your data</a:t>
            </a:r>
          </a:p>
          <a:p>
            <a:pPr marL="0" indent="0">
              <a:lnSpc>
                <a:spcPct val="150000"/>
              </a:lnSpc>
              <a:spcBef>
                <a:spcPts val="0"/>
              </a:spcBef>
              <a:buNone/>
              <a:defRPr/>
            </a:pPr>
            <a:r>
              <a:rPr lang="en-US" sz="2400" b="1" dirty="0"/>
              <a:t>Manage your career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1981200" y="274639"/>
            <a:ext cx="8229600" cy="1143001"/>
          </a:xfrm>
          <a:prstGeom prst="rect">
            <a:avLst/>
          </a:prstGeom>
        </p:spPr>
        <p:txBody>
          <a:bodyPr/>
          <a:lstStyle>
            <a:lvl1pPr>
              <a:defRPr>
                <a:solidFill>
                  <a:srgbClr val="1E1E1D"/>
                </a:solidFill>
              </a:defRPr>
            </a:lvl1pPr>
          </a:lstStyle>
          <a:p>
            <a:pPr lvl="0">
              <a:defRPr sz="1800">
                <a:solidFill>
                  <a:srgbClr val="000000"/>
                </a:solidFill>
              </a:defRPr>
            </a:pPr>
            <a:r>
              <a:rPr sz="4000"/>
              <a:t>Adding Documents</a:t>
            </a:r>
          </a:p>
        </p:txBody>
      </p:sp>
      <p:sp>
        <p:nvSpPr>
          <p:cNvPr id="136" name="Shape 136"/>
          <p:cNvSpPr/>
          <p:nvPr/>
        </p:nvSpPr>
        <p:spPr>
          <a:xfrm>
            <a:off x="2054123" y="1931616"/>
            <a:ext cx="2372825" cy="646327"/>
          </a:xfrm>
          <a:prstGeom prst="rect">
            <a:avLst/>
          </a:prstGeom>
          <a:ln w="12700">
            <a:miter lim="400000"/>
          </a:ln>
        </p:spPr>
        <p:txBody>
          <a:bodyPr wrap="none" lIns="45718" tIns="45718" rIns="45718" bIns="45718">
            <a:spAutoFit/>
          </a:bodyPr>
          <a:lstStyle/>
          <a:p>
            <a:pPr lvl="0">
              <a:defRPr>
                <a:solidFill>
                  <a:srgbClr val="000000"/>
                </a:solidFill>
              </a:defRPr>
            </a:pPr>
            <a:r>
              <a:rPr>
                <a:solidFill>
                  <a:srgbClr val="1E1E1D"/>
                </a:solidFill>
                <a:latin typeface="+mj-lt"/>
                <a:ea typeface="+mj-ea"/>
                <a:cs typeface="+mj-cs"/>
                <a:sym typeface="Helvetica Neue"/>
              </a:rPr>
              <a:t>Select a file or folder to </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add from your computer</a:t>
            </a:r>
          </a:p>
        </p:txBody>
      </p:sp>
      <p:sp>
        <p:nvSpPr>
          <p:cNvPr id="137" name="Shape 137"/>
          <p:cNvSpPr/>
          <p:nvPr/>
        </p:nvSpPr>
        <p:spPr>
          <a:xfrm>
            <a:off x="2054122" y="3027109"/>
            <a:ext cx="1502010" cy="369328"/>
          </a:xfrm>
          <a:prstGeom prst="rect">
            <a:avLst/>
          </a:prstGeom>
          <a:ln w="12700">
            <a:miter lim="400000"/>
          </a:ln>
        </p:spPr>
        <p:txBody>
          <a:bodyPr wrap="none" lIns="45718" tIns="45718" rIns="45718" bIns="45718">
            <a:spAutoFit/>
          </a:bodyPr>
          <a:lstStyle>
            <a:lvl1pPr>
              <a:defRPr>
                <a:solidFill>
                  <a:srgbClr val="1E1E1D"/>
                </a:solidFill>
                <a:latin typeface="+mj-lt"/>
                <a:ea typeface="+mj-ea"/>
                <a:cs typeface="+mj-cs"/>
                <a:sym typeface="Helvetica Neue"/>
              </a:defRPr>
            </a:lvl1pPr>
          </a:lstStyle>
          <a:p>
            <a:pPr lvl="0">
              <a:defRPr>
                <a:solidFill>
                  <a:srgbClr val="000000"/>
                </a:solidFill>
              </a:defRPr>
            </a:pPr>
            <a:r>
              <a:t>Watch a folder </a:t>
            </a:r>
          </a:p>
        </p:txBody>
      </p:sp>
      <p:sp>
        <p:nvSpPr>
          <p:cNvPr id="138" name="Shape 138"/>
          <p:cNvSpPr/>
          <p:nvPr/>
        </p:nvSpPr>
        <p:spPr>
          <a:xfrm>
            <a:off x="2062588" y="3837616"/>
            <a:ext cx="2206652" cy="923236"/>
          </a:xfrm>
          <a:prstGeom prst="rect">
            <a:avLst/>
          </a:prstGeom>
          <a:ln w="12700">
            <a:miter lim="400000"/>
          </a:ln>
        </p:spPr>
        <p:txBody>
          <a:bodyPr lIns="45718" tIns="45718" rIns="45718" bIns="45718">
            <a:spAutoFit/>
          </a:bodyPr>
          <a:lstStyle/>
          <a:p>
            <a:pPr lvl="0">
              <a:defRPr>
                <a:solidFill>
                  <a:srgbClr val="000000"/>
                </a:solidFill>
              </a:defRPr>
            </a:pPr>
            <a:r>
              <a:rPr>
                <a:solidFill>
                  <a:srgbClr val="1E1E1D"/>
                </a:solidFill>
                <a:latin typeface="+mj-lt"/>
                <a:ea typeface="+mj-ea"/>
                <a:cs typeface="+mj-cs"/>
                <a:sym typeface="Helvetica Neue"/>
              </a:rPr>
              <a:t>Add reference by</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manually entering details</a:t>
            </a:r>
          </a:p>
        </p:txBody>
      </p:sp>
      <p:pic>
        <p:nvPicPr>
          <p:cNvPr id="139" name="image27.png"/>
          <p:cNvPicPr/>
          <p:nvPr/>
        </p:nvPicPr>
        <p:blipFill>
          <a:blip r:embed="rId3"/>
          <a:stretch>
            <a:fillRect/>
          </a:stretch>
        </p:blipFill>
        <p:spPr>
          <a:xfrm>
            <a:off x="4431802" y="2682170"/>
            <a:ext cx="5832525" cy="2954689"/>
          </a:xfrm>
          <a:prstGeom prst="rect">
            <a:avLst/>
          </a:prstGeom>
          <a:ln w="12700">
            <a:miter lim="400000"/>
            <a:headEnd/>
            <a:tailEnd/>
          </a:ln>
          <a:effectLst>
            <a:outerShdw blurRad="63500" rotWithShape="0">
              <a:srgbClr val="000000">
                <a:alpha val="39999"/>
              </a:srgbClr>
            </a:outerShdw>
          </a:effectLst>
        </p:spPr>
      </p:pic>
      <p:sp>
        <p:nvSpPr>
          <p:cNvPr id="140" name="Shape 140"/>
          <p:cNvSpPr/>
          <p:nvPr/>
        </p:nvSpPr>
        <p:spPr>
          <a:xfrm flipV="1">
            <a:off x="3075455" y="3028089"/>
            <a:ext cx="154423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1" name="Shape 141"/>
          <p:cNvSpPr/>
          <p:nvPr/>
        </p:nvSpPr>
        <p:spPr>
          <a:xfrm>
            <a:off x="3076466" y="2578320"/>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2" name="Shape 142"/>
          <p:cNvSpPr/>
          <p:nvPr/>
        </p:nvSpPr>
        <p:spPr>
          <a:xfrm flipV="1">
            <a:off x="3569730" y="3230117"/>
            <a:ext cx="1049959"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3" name="Shape 143"/>
          <p:cNvSpPr/>
          <p:nvPr/>
        </p:nvSpPr>
        <p:spPr>
          <a:xfrm flipV="1">
            <a:off x="3049861" y="3405676"/>
            <a:ext cx="1569828"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4" name="Shape 144"/>
          <p:cNvSpPr/>
          <p:nvPr/>
        </p:nvSpPr>
        <p:spPr>
          <a:xfrm>
            <a:off x="3076466" y="3295814"/>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5" name="Shape 145"/>
          <p:cNvSpPr/>
          <p:nvPr/>
        </p:nvSpPr>
        <p:spPr>
          <a:xfrm>
            <a:off x="6945739" y="1874034"/>
            <a:ext cx="2866747" cy="553998"/>
          </a:xfrm>
          <a:prstGeom prst="rect">
            <a:avLst/>
          </a:prstGeom>
          <a:ln w="12700">
            <a:miter lim="400000"/>
          </a:ln>
        </p:spPr>
        <p:txBody>
          <a:bodyPr wrap="none" lIns="0" tIns="0" rIns="0" bIns="0">
            <a:spAutoFit/>
          </a:bodyPr>
          <a:lstStyle/>
          <a:p>
            <a:pPr lvl="0">
              <a:defRPr>
                <a:solidFill>
                  <a:srgbClr val="000000"/>
                </a:solidFill>
              </a:defRPr>
            </a:pPr>
            <a:r>
              <a:rPr>
                <a:solidFill>
                  <a:srgbClr val="1E1E1D"/>
                </a:solidFill>
                <a:latin typeface="+mj-lt"/>
                <a:ea typeface="+mj-ea"/>
                <a:cs typeface="+mj-cs"/>
                <a:sym typeface="Helvetica Neue"/>
              </a:rPr>
              <a:t>Import from another reference</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manager, or BibTeX</a:t>
            </a:r>
          </a:p>
        </p:txBody>
      </p:sp>
      <p:sp>
        <p:nvSpPr>
          <p:cNvPr id="146" name="Shape 146"/>
          <p:cNvSpPr/>
          <p:nvPr/>
        </p:nvSpPr>
        <p:spPr>
          <a:xfrm>
            <a:off x="7943787" y="2426204"/>
            <a:ext cx="3" cy="1228752"/>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advAuto="0"/>
      <p:bldP spid="138"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2020</Words>
  <Application>Microsoft Office PowerPoint</Application>
  <PresentationFormat>Widescreen</PresentationFormat>
  <Paragraphs>294</Paragraphs>
  <Slides>64</Slides>
  <Notes>7</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64</vt:i4>
      </vt:variant>
    </vt:vector>
  </HeadingPairs>
  <TitlesOfParts>
    <vt:vector size="78" baseType="lpstr">
      <vt:lpstr>等线</vt:lpstr>
      <vt:lpstr>等线 Light</vt:lpstr>
      <vt:lpstr>Helvetica Neue</vt:lpstr>
      <vt:lpstr>Microsoft YaHei</vt:lpstr>
      <vt:lpstr>SimSun</vt:lpstr>
      <vt:lpstr>游ゴシック</vt:lpstr>
      <vt:lpstr>游ゴシック Light</vt:lpstr>
      <vt:lpstr>方正兰亭超细黑简体</vt:lpstr>
      <vt:lpstr>Arial</vt:lpstr>
      <vt:lpstr>Calibri</vt:lpstr>
      <vt:lpstr>Calibri Light</vt:lpstr>
      <vt:lpstr>Helvetica</vt:lpstr>
      <vt:lpstr>Verdana</vt:lpstr>
      <vt:lpstr>Office Theme</vt:lpstr>
      <vt:lpstr>PowerPoint Presentation</vt:lpstr>
      <vt:lpstr>PowerPoint Presentation</vt:lpstr>
      <vt:lpstr>How To use Install Latex</vt:lpstr>
      <vt:lpstr>Paper Ranking  and Conference Ranking Check </vt:lpstr>
      <vt:lpstr>Paraphrasing Websites </vt:lpstr>
      <vt:lpstr>Math Type </vt:lpstr>
      <vt:lpstr>Math Type </vt:lpstr>
      <vt:lpstr>What is Mendeley</vt:lpstr>
      <vt:lpstr>Adding Documents</vt:lpstr>
      <vt:lpstr>Document Details Lookup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LaTeX</vt:lpstr>
      <vt:lpstr>What is LaTeX?</vt:lpstr>
      <vt:lpstr>Why Use LaTeX?</vt:lpstr>
      <vt:lpstr>PowerPoint Presentation</vt:lpstr>
      <vt:lpstr>Installing LaTeX</vt:lpstr>
      <vt:lpstr>Installing LaTeX</vt:lpstr>
      <vt:lpstr>DIY</vt:lpstr>
      <vt:lpstr>PowerPoint Presentation</vt:lpstr>
      <vt:lpstr>Basic Document Structure</vt:lpstr>
      <vt:lpstr>In the Preamble</vt:lpstr>
      <vt:lpstr>PowerPoint Presentation</vt:lpstr>
      <vt:lpstr>In the Front Matter</vt:lpstr>
      <vt:lpstr>PowerPoint Presentation</vt:lpstr>
      <vt:lpstr>In the Body</vt:lpstr>
      <vt:lpstr>Footnotes/Quotes/Equations</vt:lpstr>
      <vt:lpstr>Citations</vt:lpstr>
      <vt:lpstr>PowerPoint Presentation</vt:lpstr>
      <vt:lpstr>PowerPoint Presentation</vt:lpstr>
      <vt:lpstr>PowerPoint Presentation</vt:lpstr>
      <vt:lpstr>Creating a Table</vt:lpstr>
      <vt:lpstr>Creating a 4*3 Table</vt:lpstr>
      <vt:lpstr>In the Back Matter </vt:lpstr>
      <vt:lpstr>Seeing the Document</vt:lpstr>
      <vt:lpstr>Common Mistakes</vt:lpstr>
      <vt:lpstr>Other Resources</vt:lpstr>
      <vt:lpstr>Simply click on the environment dropdown list (below menu File, has default value Standard) 只需单击“环境”下拉列表（在“文件”菜单下，具有默认值standard）</vt:lpstr>
      <vt:lpstr>Document→Settings.  </vt:lpstr>
      <vt:lpstr>Now let's include a figure. Use the toolbar button  (menu Insert→Float→Figure) 现在让我们包括一个数字。使用工具栏按钮</vt:lpstr>
      <vt:lpstr>PowerPoint Presentation</vt:lpstr>
      <vt:lpstr>PowerPoint Presentation</vt:lpstr>
      <vt:lpstr>Let's now insert a table 现在我们插入一个表</vt:lpstr>
      <vt:lpstr>Math editor</vt:lpstr>
      <vt:lpstr>Math Editor</vt:lpstr>
      <vt:lpstr>BibTEX (Bibliography)</vt:lpstr>
      <vt:lpstr>PowerPoint Presentation</vt:lpstr>
      <vt:lpstr>PowerPoint Presentation</vt:lpstr>
      <vt:lpstr>EXPORT OPTIONS (Export into Latex Source Code) </vt:lpstr>
      <vt:lpstr>Add Table In Once Column in Double Column Format</vt:lpstr>
      <vt:lpstr>Add Figure In Once Column in Double Column Format</vt:lpstr>
      <vt:lpstr>Algorithm Write in Latex</vt:lpstr>
      <vt:lpstr>PowerPoint Presentation</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InstallLatex</dc:title>
  <dc:creator>Raja</dc:creator>
  <cp:lastModifiedBy>Windows User</cp:lastModifiedBy>
  <cp:revision>59</cp:revision>
  <dcterms:created xsi:type="dcterms:W3CDTF">2019-10-21T12:04:00Z</dcterms:created>
  <dcterms:modified xsi:type="dcterms:W3CDTF">2021-12-16T09:57:34Z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4CB0CB886660435AAD54BCCE26300439</vt:lpwstr>
  </property>
  <property fmtid="{D5CDD505-2E9C-101B-9397-08002B2CF9AE}" pid="3" name="KSOProductBuildVer">
    <vt:lpwstr>1033-11.2.0.10323</vt:lpwstr>
  </property>
</Properties>
</file>